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0"/>
  </p:notesMasterIdLst>
  <p:handoutMasterIdLst>
    <p:handoutMasterId r:id="rId11"/>
  </p:handoutMasterIdLst>
  <p:sldIdLst>
    <p:sldId id="256" r:id="rId2"/>
    <p:sldId id="271" r:id="rId3"/>
    <p:sldId id="281" r:id="rId4"/>
    <p:sldId id="282" r:id="rId5"/>
    <p:sldId id="279" r:id="rId6"/>
    <p:sldId id="284" r:id="rId7"/>
    <p:sldId id="287" r:id="rId8"/>
    <p:sldId id="280" r:id="rId9"/>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F2C26-4531-4332-821A-4941C332FC57}" v="287" dt="2022-07-18T13:13:17.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autoAdjust="0"/>
    <p:restoredTop sz="94660"/>
  </p:normalViewPr>
  <p:slideViewPr>
    <p:cSldViewPr snapToGrid="0">
      <p:cViewPr varScale="1">
        <p:scale>
          <a:sx n="69" d="100"/>
          <a:sy n="69" d="100"/>
        </p:scale>
        <p:origin x="251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M Davies" userId="135d9cc1-b799-4e6f-9bc9-b2923c4e76be" providerId="ADAL" clId="{933F2C26-4531-4332-821A-4941C332FC57}"/>
    <pc:docChg chg="custSel modSld">
      <pc:chgData name="Miss M Davies" userId="135d9cc1-b799-4e6f-9bc9-b2923c4e76be" providerId="ADAL" clId="{933F2C26-4531-4332-821A-4941C332FC57}" dt="2022-07-18T13:14:08.936" v="307" actId="20577"/>
      <pc:docMkLst>
        <pc:docMk/>
      </pc:docMkLst>
      <pc:sldChg chg="modSp mod">
        <pc:chgData name="Miss M Davies" userId="135d9cc1-b799-4e6f-9bc9-b2923c4e76be" providerId="ADAL" clId="{933F2C26-4531-4332-821A-4941C332FC57}" dt="2022-07-18T13:08:51.424" v="2" actId="20577"/>
        <pc:sldMkLst>
          <pc:docMk/>
          <pc:sldMk cId="3740022822" sldId="256"/>
        </pc:sldMkLst>
        <pc:spChg chg="mod">
          <ac:chgData name="Miss M Davies" userId="135d9cc1-b799-4e6f-9bc9-b2923c4e76be" providerId="ADAL" clId="{933F2C26-4531-4332-821A-4941C332FC57}" dt="2022-07-18T13:08:51.424" v="2" actId="20577"/>
          <ac:spMkLst>
            <pc:docMk/>
            <pc:sldMk cId="3740022822" sldId="256"/>
            <ac:spMk id="3" creationId="{6C3AC83A-9606-4EB5-84FE-E305B7FF5E78}"/>
          </ac:spMkLst>
        </pc:spChg>
      </pc:sldChg>
      <pc:sldChg chg="modSp mod modAnim">
        <pc:chgData name="Miss M Davies" userId="135d9cc1-b799-4e6f-9bc9-b2923c4e76be" providerId="ADAL" clId="{933F2C26-4531-4332-821A-4941C332FC57}" dt="2022-07-18T13:14:00.332" v="301" actId="20577"/>
        <pc:sldMkLst>
          <pc:docMk/>
          <pc:sldMk cId="1381099169" sldId="279"/>
        </pc:sldMkLst>
        <pc:spChg chg="mod">
          <ac:chgData name="Miss M Davies" userId="135d9cc1-b799-4e6f-9bc9-b2923c4e76be" providerId="ADAL" clId="{933F2C26-4531-4332-821A-4941C332FC57}" dt="2022-07-18T13:14:00.332" v="301" actId="20577"/>
          <ac:spMkLst>
            <pc:docMk/>
            <pc:sldMk cId="1381099169" sldId="279"/>
            <ac:spMk id="2" creationId="{D9B42AB9-24EF-4A4D-A6FA-0ADB5EFE7127}"/>
          </ac:spMkLst>
        </pc:spChg>
        <pc:spChg chg="mod">
          <ac:chgData name="Miss M Davies" userId="135d9cc1-b799-4e6f-9bc9-b2923c4e76be" providerId="ADAL" clId="{933F2C26-4531-4332-821A-4941C332FC57}" dt="2022-07-18T13:13:17.452" v="298" actId="115"/>
          <ac:spMkLst>
            <pc:docMk/>
            <pc:sldMk cId="1381099169" sldId="279"/>
            <ac:spMk id="6" creationId="{00000000-0000-0000-0000-000000000000}"/>
          </ac:spMkLst>
        </pc:spChg>
      </pc:sldChg>
      <pc:sldChg chg="modSp mod">
        <pc:chgData name="Miss M Davies" userId="135d9cc1-b799-4e6f-9bc9-b2923c4e76be" providerId="ADAL" clId="{933F2C26-4531-4332-821A-4941C332FC57}" dt="2022-07-18T13:09:28.439" v="5" actId="20577"/>
        <pc:sldMkLst>
          <pc:docMk/>
          <pc:sldMk cId="3780591725" sldId="281"/>
        </pc:sldMkLst>
        <pc:spChg chg="mod">
          <ac:chgData name="Miss M Davies" userId="135d9cc1-b799-4e6f-9bc9-b2923c4e76be" providerId="ADAL" clId="{933F2C26-4531-4332-821A-4941C332FC57}" dt="2022-07-18T13:09:28.439" v="5" actId="20577"/>
          <ac:spMkLst>
            <pc:docMk/>
            <pc:sldMk cId="3780591725" sldId="281"/>
            <ac:spMk id="2" creationId="{D9B42AB9-24EF-4A4D-A6FA-0ADB5EFE7127}"/>
          </ac:spMkLst>
        </pc:spChg>
      </pc:sldChg>
      <pc:sldChg chg="modSp mod">
        <pc:chgData name="Miss M Davies" userId="135d9cc1-b799-4e6f-9bc9-b2923c4e76be" providerId="ADAL" clId="{933F2C26-4531-4332-821A-4941C332FC57}" dt="2022-07-18T13:10:25.226" v="8" actId="20577"/>
        <pc:sldMkLst>
          <pc:docMk/>
          <pc:sldMk cId="802373588" sldId="282"/>
        </pc:sldMkLst>
        <pc:spChg chg="mod">
          <ac:chgData name="Miss M Davies" userId="135d9cc1-b799-4e6f-9bc9-b2923c4e76be" providerId="ADAL" clId="{933F2C26-4531-4332-821A-4941C332FC57}" dt="2022-07-18T13:10:25.226" v="8" actId="20577"/>
          <ac:spMkLst>
            <pc:docMk/>
            <pc:sldMk cId="802373588" sldId="282"/>
            <ac:spMk id="2" creationId="{D9B42AB9-24EF-4A4D-A6FA-0ADB5EFE7127}"/>
          </ac:spMkLst>
        </pc:spChg>
      </pc:sldChg>
      <pc:sldChg chg="modSp mod">
        <pc:chgData name="Miss M Davies" userId="135d9cc1-b799-4e6f-9bc9-b2923c4e76be" providerId="ADAL" clId="{933F2C26-4531-4332-821A-4941C332FC57}" dt="2022-07-18T13:14:04.268" v="304" actId="20577"/>
        <pc:sldMkLst>
          <pc:docMk/>
          <pc:sldMk cId="2548252196" sldId="284"/>
        </pc:sldMkLst>
        <pc:spChg chg="mod">
          <ac:chgData name="Miss M Davies" userId="135d9cc1-b799-4e6f-9bc9-b2923c4e76be" providerId="ADAL" clId="{933F2C26-4531-4332-821A-4941C332FC57}" dt="2022-07-18T13:14:04.268" v="304" actId="20577"/>
          <ac:spMkLst>
            <pc:docMk/>
            <pc:sldMk cId="2548252196" sldId="284"/>
            <ac:spMk id="2" creationId="{D9B42AB9-24EF-4A4D-A6FA-0ADB5EFE7127}"/>
          </ac:spMkLst>
        </pc:spChg>
      </pc:sldChg>
      <pc:sldChg chg="modSp mod">
        <pc:chgData name="Miss M Davies" userId="135d9cc1-b799-4e6f-9bc9-b2923c4e76be" providerId="ADAL" clId="{933F2C26-4531-4332-821A-4941C332FC57}" dt="2022-07-18T13:14:08.936" v="307" actId="20577"/>
        <pc:sldMkLst>
          <pc:docMk/>
          <pc:sldMk cId="3064446546" sldId="287"/>
        </pc:sldMkLst>
        <pc:spChg chg="mod">
          <ac:chgData name="Miss M Davies" userId="135d9cc1-b799-4e6f-9bc9-b2923c4e76be" providerId="ADAL" clId="{933F2C26-4531-4332-821A-4941C332FC57}" dt="2022-07-18T13:14:08.936" v="307" actId="20577"/>
          <ac:spMkLst>
            <pc:docMk/>
            <pc:sldMk cId="3064446546" sldId="287"/>
            <ac:spMk id="6" creationId="{EA647DB9-D025-6EED-C5AD-E7445C11DD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3529C8C-ACBD-4CDC-BA8E-5B7F5EB4EE2E}" type="datetimeFigureOut">
              <a:rPr lang="en-GB" smtClean="0"/>
              <a:t>18/07/2022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A3CF724-8DD5-4D74-815B-248EEEC453FD}" type="slidenum">
              <a:rPr lang="en-GB" smtClean="0"/>
              <a:t>‹#›</a:t>
            </a:fld>
            <a:endParaRPr lang="en-GB"/>
          </a:p>
        </p:txBody>
      </p:sp>
    </p:spTree>
    <p:extLst>
      <p:ext uri="{BB962C8B-B14F-4D97-AF65-F5344CB8AC3E}">
        <p14:creationId xmlns:p14="http://schemas.microsoft.com/office/powerpoint/2010/main" val="4149518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21F5484-C709-ED47-91E0-0D8008C21A2E}" type="datetimeFigureOut">
              <a:rPr lang="en-US" smtClean="0"/>
              <a:t>7/18/2022</a:t>
            </a:fld>
            <a:endParaRPr lang="en-US"/>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2D48424-E408-1A46-90BC-8A2C5B0BBD3C}" type="slidenum">
              <a:rPr lang="en-US" smtClean="0"/>
              <a:t>‹#›</a:t>
            </a:fld>
            <a:endParaRPr lang="en-US"/>
          </a:p>
        </p:txBody>
      </p:sp>
    </p:spTree>
    <p:extLst>
      <p:ext uri="{BB962C8B-B14F-4D97-AF65-F5344CB8AC3E}">
        <p14:creationId xmlns:p14="http://schemas.microsoft.com/office/powerpoint/2010/main" val="51966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2231"/>
            <a:ext cx="6877353" cy="993046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70636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343139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856102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066064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462309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9491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4621237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14985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42855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171488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0653679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86110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672265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80913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3913790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712567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1"/>
            <a:ext cx="6877354" cy="993046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7/18/2022</a:t>
            </a:fld>
            <a:endParaRPr lang="en-US" dirty="0"/>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40588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ransition spd="slow">
    <p:wipe/>
  </p:transition>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hyperlink" Target="https://www.schoolwearsolutions.com/product-category/our-schools/prince-albert-primary-school/"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enquiry@princealbert.co.uk"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enquiry@princealbert.bham.sch.uk"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nquiry@princealbert.bham.sch.uk"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852" y="6643779"/>
            <a:ext cx="5419063" cy="926045"/>
          </a:xfrm>
        </p:spPr>
        <p:txBody>
          <a:bodyPr/>
          <a:lstStyle/>
          <a:p>
            <a:pPr algn="ctr"/>
            <a:r>
              <a:rPr lang="en-GB" sz="6000" b="1" dirty="0">
                <a:solidFill>
                  <a:schemeClr val="tx1"/>
                </a:solidFill>
                <a:latin typeface="Letter-join Plus 6" panose="02000505000000020003" pitchFamily="50" charset="0"/>
              </a:rPr>
              <a:t>September 2022 </a:t>
            </a:r>
            <a:br>
              <a:rPr lang="en-GB" sz="6000" b="1" dirty="0">
                <a:solidFill>
                  <a:schemeClr val="tx1"/>
                </a:solidFill>
                <a:latin typeface="Letter-join Plus 6" panose="02000505000000020003" pitchFamily="50" charset="0"/>
              </a:rPr>
            </a:br>
            <a:r>
              <a:rPr lang="en-GB" sz="4800" dirty="0">
                <a:solidFill>
                  <a:schemeClr val="tx1"/>
                </a:solidFill>
                <a:latin typeface="Letter-join Plus 6" panose="02000505000000020003" pitchFamily="50" charset="0"/>
              </a:rPr>
              <a:t>The new academic year</a:t>
            </a:r>
            <a:br>
              <a:rPr lang="en-GB" sz="3713" dirty="0">
                <a:solidFill>
                  <a:schemeClr val="tx1"/>
                </a:solidFill>
                <a:latin typeface="Letter-join Plus 6" panose="02000505000000020003" pitchFamily="50" charset="0"/>
              </a:rPr>
            </a:br>
            <a:br>
              <a:rPr lang="en-GB" sz="3713" dirty="0">
                <a:solidFill>
                  <a:schemeClr val="tx1"/>
                </a:solidFill>
                <a:latin typeface="Letter-join Plus 6" panose="02000505000000020003" pitchFamily="50" charset="0"/>
              </a:rPr>
            </a:br>
            <a:endParaRPr lang="en-GB" sz="3713" dirty="0">
              <a:solidFill>
                <a:schemeClr val="tx1"/>
              </a:solidFill>
              <a:latin typeface="Letter-join Plus 6" panose="02000505000000020003" pitchFamily="50" charset="0"/>
            </a:endParaRPr>
          </a:p>
        </p:txBody>
      </p:sp>
      <p:sp>
        <p:nvSpPr>
          <p:cNvPr id="4" name="Subtitle 3"/>
          <p:cNvSpPr>
            <a:spLocks noGrp="1"/>
          </p:cNvSpPr>
          <p:nvPr>
            <p:ph type="subTitle" idx="1"/>
          </p:nvPr>
        </p:nvSpPr>
        <p:spPr>
          <a:xfrm>
            <a:off x="1104933" y="7106802"/>
            <a:ext cx="4368902" cy="617006"/>
          </a:xfrm>
        </p:spPr>
        <p:txBody>
          <a:bodyPr>
            <a:noAutofit/>
          </a:bodyPr>
          <a:lstStyle/>
          <a:p>
            <a:pPr algn="ctr"/>
            <a:r>
              <a:rPr lang="en-GB" sz="3600" dirty="0">
                <a:solidFill>
                  <a:srgbClr val="7030A0"/>
                </a:solidFill>
                <a:latin typeface="Letter-join Plus 6" panose="02000505000000020003" pitchFamily="50" charset="0"/>
              </a:rPr>
              <a:t>Information for parents and pupils</a:t>
            </a:r>
          </a:p>
        </p:txBody>
      </p:sp>
      <p:sp>
        <p:nvSpPr>
          <p:cNvPr id="3" name="Text Box 6">
            <a:extLst>
              <a:ext uri="{FF2B5EF4-FFF2-40B4-BE49-F238E27FC236}">
                <a16:creationId xmlns:a16="http://schemas.microsoft.com/office/drawing/2014/main" id="{6C3AC83A-9606-4EB5-84FE-E305B7FF5E78}"/>
              </a:ext>
            </a:extLst>
          </p:cNvPr>
          <p:cNvSpPr txBox="1">
            <a:spLocks noChangeArrowheads="1"/>
          </p:cNvSpPr>
          <p:nvPr/>
        </p:nvSpPr>
        <p:spPr bwMode="auto">
          <a:xfrm>
            <a:off x="107412" y="9535912"/>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rgbClr val="7030A0"/>
                </a:solidFill>
                <a:latin typeface="Bradley Hand ITC" panose="03070402050302030203" pitchFamily="66" charset="0"/>
              </a:rPr>
              <a:t>Aspire to be more not to have more</a:t>
            </a:r>
            <a:endParaRPr lang="en-US" altLang="en-US" sz="1575" dirty="0">
              <a:solidFill>
                <a:srgbClr val="7030A0"/>
              </a:solidFill>
              <a:latin typeface="Bradley Hand ITC" panose="03070402050302030203" pitchFamily="66" charset="0"/>
            </a:endParaRPr>
          </a:p>
        </p:txBody>
      </p:sp>
      <p:pic>
        <p:nvPicPr>
          <p:cNvPr id="7" name="Picture 6" descr="PA Large">
            <a:extLst>
              <a:ext uri="{FF2B5EF4-FFF2-40B4-BE49-F238E27FC236}">
                <a16:creationId xmlns:a16="http://schemas.microsoft.com/office/drawing/2014/main" id="{8ADF1243-1B3A-B737-ED6B-C5A32E5F58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478" y="1626567"/>
            <a:ext cx="4836795" cy="1111250"/>
          </a:xfrm>
          <a:prstGeom prst="rect">
            <a:avLst/>
          </a:prstGeom>
          <a:noFill/>
          <a:ln>
            <a:noFill/>
          </a:ln>
        </p:spPr>
      </p:pic>
    </p:spTree>
    <p:extLst>
      <p:ext uri="{BB962C8B-B14F-4D97-AF65-F5344CB8AC3E}">
        <p14:creationId xmlns:p14="http://schemas.microsoft.com/office/powerpoint/2010/main" val="374002282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4585" y="3473023"/>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Letter-join Plus 6" panose="02000505000000020003" pitchFamily="50" charset="0"/>
              </a:rPr>
              <a:t>Our ‘core values’</a:t>
            </a:r>
          </a:p>
        </p:txBody>
      </p:sp>
      <p:sp>
        <p:nvSpPr>
          <p:cNvPr id="6" name="Content Placeholder 2"/>
          <p:cNvSpPr>
            <a:spLocks noGrp="1"/>
          </p:cNvSpPr>
          <p:nvPr>
            <p:ph idx="1"/>
          </p:nvPr>
        </p:nvSpPr>
        <p:spPr>
          <a:xfrm>
            <a:off x="329576" y="3936046"/>
            <a:ext cx="5037890" cy="3804048"/>
          </a:xfrm>
        </p:spPr>
        <p:txBody>
          <a:bodyPr>
            <a:normAutofit fontScale="25000" lnSpcReduction="20000"/>
          </a:bodyPr>
          <a:lstStyle/>
          <a:p>
            <a:r>
              <a:rPr lang="en-GB" sz="4800" dirty="0">
                <a:latin typeface="Letter-join Plus 6" panose="02000505000000020003" pitchFamily="50" charset="0"/>
              </a:rPr>
              <a:t>At Prince Albert Primary School, we have six core values that we follow, these are: friendship, understanding, commitment, honesty, equality and respect. Pupils are taught the importance of these values and we expect to see them embedded in the ethos of the school</a:t>
            </a:r>
          </a:p>
          <a:p>
            <a:r>
              <a:rPr lang="en-GB" sz="4800" dirty="0">
                <a:latin typeface="Letter-join Plus 6" panose="02000505000000020003" pitchFamily="50" charset="0"/>
              </a:rPr>
              <a:t>We strongly </a:t>
            </a:r>
            <a:r>
              <a:rPr lang="en-GB" sz="4800" dirty="0">
                <a:solidFill>
                  <a:srgbClr val="7030A0"/>
                </a:solidFill>
                <a:latin typeface="Letter-join Plus 6" panose="02000505000000020003" pitchFamily="50" charset="0"/>
              </a:rPr>
              <a:t>believe</a:t>
            </a:r>
            <a:r>
              <a:rPr lang="en-GB" sz="4800" dirty="0">
                <a:latin typeface="Letter-join Plus 6" panose="02000505000000020003" pitchFamily="50" charset="0"/>
              </a:rPr>
              <a:t> that every child matters. We respect each child in our school for who they are, and we treat them with fairness and honesty. </a:t>
            </a:r>
          </a:p>
          <a:p>
            <a:r>
              <a:rPr lang="en-GB" sz="4800" dirty="0">
                <a:latin typeface="Letter-join Plus 6" panose="02000505000000020003" pitchFamily="50" charset="0"/>
              </a:rPr>
              <a:t>We provide our pupils with a creative and engaging curriculum that will ensure they have the knowledge and skills they need to set them on the path to becoming lifelong learners. </a:t>
            </a:r>
          </a:p>
          <a:p>
            <a:r>
              <a:rPr lang="en-GB" sz="4800" dirty="0">
                <a:latin typeface="Letter-join Plus 6" panose="02000505000000020003" pitchFamily="50" charset="0"/>
              </a:rPr>
              <a:t>It is an expectation that in every year group we will provide our children with learning experiences that will enable them to excel in their academic, emotional and social life. </a:t>
            </a:r>
          </a:p>
          <a:p>
            <a:r>
              <a:rPr lang="en-GB" sz="4800" dirty="0">
                <a:latin typeface="Letter-join Plus 6" panose="02000505000000020003" pitchFamily="50" charset="0"/>
              </a:rPr>
              <a:t>Representation, equality and diversity underpin our curriculum offer. Everyone is welcome in our school; valued for who they are; respected for their beliefs and for their differing cultural heritage. </a:t>
            </a:r>
          </a:p>
          <a:p>
            <a:r>
              <a:rPr lang="en-GB" sz="4800" dirty="0">
                <a:latin typeface="Letter-join Plus 6" panose="02000505000000020003" pitchFamily="50" charset="0"/>
              </a:rPr>
              <a:t>We have high </a:t>
            </a:r>
            <a:r>
              <a:rPr lang="en-GB" sz="4800" dirty="0">
                <a:solidFill>
                  <a:srgbClr val="7030A0"/>
                </a:solidFill>
                <a:latin typeface="Letter-join Plus 6" panose="02000505000000020003" pitchFamily="50" charset="0"/>
              </a:rPr>
              <a:t>aspirations</a:t>
            </a:r>
            <a:r>
              <a:rPr lang="en-GB" sz="4800" dirty="0">
                <a:latin typeface="Letter-join Plus 6" panose="02000505000000020003" pitchFamily="50" charset="0"/>
              </a:rPr>
              <a:t> for every pupil we serve; we will prepare them for life beyond our school, ensuring they can be a successful as possible in their future endeavours.  </a:t>
            </a:r>
          </a:p>
          <a:p>
            <a:r>
              <a:rPr lang="en-GB" sz="4800" dirty="0">
                <a:latin typeface="Letter-join Plus 6" panose="02000505000000020003" pitchFamily="50" charset="0"/>
              </a:rPr>
              <a:t>It is our hope that our curriculum will pave the way for further education; igniting a love for learning and promoting the huge life-value which education provides. </a:t>
            </a:r>
          </a:p>
          <a:p>
            <a:pPr marL="0" indent="0">
              <a:buNone/>
            </a:pPr>
            <a:endParaRPr lang="en-GB" dirty="0">
              <a:latin typeface="Letter-join Plus 6" panose="02000505000000020003" pitchFamily="50" charset="0"/>
            </a:endParaRPr>
          </a:p>
          <a:p>
            <a:endParaRPr lang="en-GB" dirty="0">
              <a:latin typeface="Letter-join Plus 6" panose="02000505000000020003" pitchFamily="50" charset="0"/>
            </a:endParaRPr>
          </a:p>
        </p:txBody>
      </p:sp>
      <p:pic>
        <p:nvPicPr>
          <p:cNvPr id="2050" name="Picture 2" descr="curriculum education clipart">
            <a:extLst>
              <a:ext uri="{FF2B5EF4-FFF2-40B4-BE49-F238E27FC236}">
                <a16:creationId xmlns:a16="http://schemas.microsoft.com/office/drawing/2014/main" id="{A4D2BEAE-CF03-4B8E-8EC9-971274CB7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44" y="7824606"/>
            <a:ext cx="2454312" cy="20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itle 1">
            <a:extLst>
              <a:ext uri="{FF2B5EF4-FFF2-40B4-BE49-F238E27FC236}">
                <a16:creationId xmlns:a16="http://schemas.microsoft.com/office/drawing/2014/main" id="{89D67CCA-3ECB-4F44-A1D1-632637975816}"/>
              </a:ext>
            </a:extLst>
          </p:cNvPr>
          <p:cNvSpPr txBox="1">
            <a:spLocks/>
          </p:cNvSpPr>
          <p:nvPr/>
        </p:nvSpPr>
        <p:spPr>
          <a:xfrm>
            <a:off x="224585" y="218790"/>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Letter-join Plus 6" panose="02000505000000020003" pitchFamily="50" charset="0"/>
              </a:rPr>
              <a:t>Looking ahead to September:</a:t>
            </a:r>
          </a:p>
          <a:p>
            <a:endParaRPr lang="en-GB" sz="1800" b="1" u="sng" dirty="0">
              <a:latin typeface="Letter-join Plus 6" panose="02000505000000020003" pitchFamily="50" charset="0"/>
            </a:endParaRPr>
          </a:p>
        </p:txBody>
      </p:sp>
      <p:sp>
        <p:nvSpPr>
          <p:cNvPr id="3" name="TextBox 2">
            <a:extLst>
              <a:ext uri="{FF2B5EF4-FFF2-40B4-BE49-F238E27FC236}">
                <a16:creationId xmlns:a16="http://schemas.microsoft.com/office/drawing/2014/main" id="{31B42AD8-22F0-4775-B07F-0F7323F9F5E4}"/>
              </a:ext>
            </a:extLst>
          </p:cNvPr>
          <p:cNvSpPr txBox="1"/>
          <p:nvPr/>
        </p:nvSpPr>
        <p:spPr>
          <a:xfrm>
            <a:off x="1323179" y="582317"/>
            <a:ext cx="4044287" cy="2246769"/>
          </a:xfrm>
          <a:prstGeom prst="rect">
            <a:avLst/>
          </a:prstGeom>
          <a:noFill/>
        </p:spPr>
        <p:txBody>
          <a:bodyPr wrap="square" rtlCol="0">
            <a:spAutoFit/>
          </a:bodyPr>
          <a:lstStyle/>
          <a:p>
            <a:r>
              <a:rPr lang="en-GB" sz="1000" dirty="0">
                <a:latin typeface="Letter-join Plus 6" panose="02000505000000020003" pitchFamily="50" charset="0"/>
                <a:cs typeface="Levenim MT" panose="020B0604020202020204" pitchFamily="2" charset="-79"/>
              </a:rPr>
              <a:t>Another school year is drawing to a close and what a busy –but what a successful- year it has been! </a:t>
            </a:r>
          </a:p>
          <a:p>
            <a:endParaRPr lang="en-GB" sz="1000" dirty="0">
              <a:latin typeface="Letter-join Plus 6" panose="02000505000000020003" pitchFamily="50" charset="0"/>
              <a:cs typeface="Levenim MT" panose="020B0604020202020204" pitchFamily="2" charset="-79"/>
            </a:endParaRPr>
          </a:p>
          <a:p>
            <a:r>
              <a:rPr lang="en-GB" sz="1000" dirty="0">
                <a:latin typeface="Letter-join Plus 6" panose="02000505000000020003" pitchFamily="50" charset="0"/>
                <a:cs typeface="Levenim MT" panose="020B0604020202020204" pitchFamily="2" charset="-79"/>
              </a:rPr>
              <a:t>As a busy working mum myself, I know how important it is to get ahead with preparations for the new academic year. From preparing our children for their new class/teacher, to ordering uniform and other school essentials, to plotting out key diary dates… this information pack has been designed to support you with all of these tasks.</a:t>
            </a:r>
          </a:p>
          <a:p>
            <a:endParaRPr lang="en-GB" sz="1000" dirty="0">
              <a:latin typeface="Letter-join Plus 6" panose="02000505000000020003" pitchFamily="50" charset="0"/>
              <a:cs typeface="Levenim MT" panose="020B0604020202020204" pitchFamily="2" charset="-79"/>
            </a:endParaRPr>
          </a:p>
          <a:p>
            <a:r>
              <a:rPr lang="en-GB" sz="1000" dirty="0">
                <a:latin typeface="Letter-join Plus 6" panose="02000505000000020003" pitchFamily="50" charset="0"/>
                <a:cs typeface="Levenim MT" panose="020B0604020202020204" pitchFamily="2" charset="-79"/>
              </a:rPr>
              <a:t>We look forward to working alongside you in the coming year; celebrating your child’s successes and championing them every step of the way! </a:t>
            </a:r>
          </a:p>
          <a:p>
            <a:endParaRPr lang="en-GB" sz="1000" dirty="0">
              <a:latin typeface="Letter-join Plus 6" panose="02000505000000020003" pitchFamily="50" charset="0"/>
              <a:cs typeface="Levenim MT" panose="020B0604020202020204" pitchFamily="2" charset="-79"/>
            </a:endParaRPr>
          </a:p>
          <a:p>
            <a:pPr algn="r"/>
            <a:r>
              <a:rPr lang="en-GB" sz="1000" dirty="0">
                <a:latin typeface="Letter-join Plus 6" panose="02000505000000020003" pitchFamily="50" charset="0"/>
                <a:cs typeface="Levenim MT" panose="020B0604020202020204" pitchFamily="2" charset="-79"/>
              </a:rPr>
              <a:t>Miss M Davies</a:t>
            </a:r>
          </a:p>
          <a:p>
            <a:pPr algn="r"/>
            <a:r>
              <a:rPr lang="en-GB" sz="1000" dirty="0">
                <a:latin typeface="Letter-join Plus 6" panose="02000505000000020003" pitchFamily="50" charset="0"/>
                <a:cs typeface="Levenim MT" panose="020B0604020202020204" pitchFamily="2" charset="-79"/>
              </a:rPr>
              <a:t>Headteacher</a:t>
            </a:r>
          </a:p>
        </p:txBody>
      </p:sp>
      <p:pic>
        <p:nvPicPr>
          <p:cNvPr id="8" name="Picture 2" descr="HoS">
            <a:extLst>
              <a:ext uri="{FF2B5EF4-FFF2-40B4-BE49-F238E27FC236}">
                <a16:creationId xmlns:a16="http://schemas.microsoft.com/office/drawing/2014/main" id="{EE2FA300-69AE-8383-75C5-B50E37D97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3" y="681812"/>
            <a:ext cx="1233586" cy="12335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ADDEB6DA-5B9D-23ED-68BC-36F42BF1AD8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980" y="329586"/>
            <a:ext cx="913248" cy="926045"/>
          </a:xfrm>
          <a:prstGeom prst="rect">
            <a:avLst/>
          </a:prstGeom>
          <a:noFill/>
          <a:ln>
            <a:noFill/>
          </a:ln>
          <a:effectLst/>
        </p:spPr>
      </p:pic>
    </p:spTree>
    <p:extLst>
      <p:ext uri="{BB962C8B-B14F-4D97-AF65-F5344CB8AC3E}">
        <p14:creationId xmlns:p14="http://schemas.microsoft.com/office/powerpoint/2010/main" val="212152050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8466" y="168189"/>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Letter-join Plus 6" panose="02000505000000020003" pitchFamily="50" charset="0"/>
              </a:rPr>
              <a:t>Our uniform:</a:t>
            </a: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343990" y="9551594"/>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rgbClr val="7030A0"/>
                </a:solidFill>
                <a:latin typeface="Bradley Hand ITC" panose="03070402050302030203" pitchFamily="66" charset="0"/>
              </a:rPr>
              <a:t>Aspire to be more not to have more</a:t>
            </a:r>
            <a:endParaRPr lang="en-US" altLang="en-US" sz="1575" dirty="0">
              <a:solidFill>
                <a:srgbClr val="7030A0"/>
              </a:solidFill>
              <a:latin typeface="Bradley Hand ITC" panose="03070402050302030203" pitchFamily="66" charset="0"/>
            </a:endParaRPr>
          </a:p>
        </p:txBody>
      </p:sp>
      <p:sp>
        <p:nvSpPr>
          <p:cNvPr id="4" name="Rectangle 2">
            <a:extLst>
              <a:ext uri="{FF2B5EF4-FFF2-40B4-BE49-F238E27FC236}">
                <a16:creationId xmlns:a16="http://schemas.microsoft.com/office/drawing/2014/main" id="{8ACFE674-A25A-4FA2-830D-83F7C2B8006E}"/>
              </a:ext>
            </a:extLst>
          </p:cNvPr>
          <p:cNvSpPr>
            <a:spLocks noChangeArrowheads="1"/>
          </p:cNvSpPr>
          <p:nvPr/>
        </p:nvSpPr>
        <p:spPr bwMode="auto">
          <a:xfrm>
            <a:off x="138466" y="625494"/>
            <a:ext cx="4821460" cy="462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Letter-join Plus 6" panose="02000505000000020003" pitchFamily="50" charset="0"/>
                <a:ea typeface="Calibri" panose="020F0502020204030204" pitchFamily="34" charset="0"/>
                <a:cs typeface="Times New Roman" panose="02020603050405020304" pitchFamily="18" charset="0"/>
              </a:rPr>
              <a:t>Uniform is an important part of our school identity. We want our pupils to wear it with pride and to understand that it represents that they are valued </a:t>
            </a:r>
            <a:r>
              <a:rPr lang="en-GB" altLang="en-US" sz="1100" b="1" dirty="0">
                <a:latin typeface="Letter-join Plus 6" panose="02000505000000020003" pitchFamily="50" charset="0"/>
                <a:ea typeface="Calibri" panose="020F0502020204030204" pitchFamily="34" charset="0"/>
                <a:cs typeface="Times New Roman" panose="02020603050405020304" pitchFamily="18" charset="0"/>
              </a:rPr>
              <a:t>members of a special community.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Letter-join Plus 6" panose="02000505000000020003" pitchFamily="50"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Letter-join Plus 6" panose="02000505000000020003" pitchFamily="50" charset="0"/>
                <a:ea typeface="Calibri" panose="020F0502020204030204" pitchFamily="34" charset="0"/>
                <a:cs typeface="Times New Roman" panose="02020603050405020304" pitchFamily="18" charset="0"/>
              </a:rPr>
              <a:t>The compulsory uniform for Prince Albert is:</a:t>
            </a:r>
            <a:endParaRPr kumimoji="0" lang="en-GB" altLang="en-US" sz="1100" b="1" i="0" u="none" strike="noStrike" cap="none" normalizeH="0" baseline="0" dirty="0">
              <a:ln>
                <a:noFill/>
              </a:ln>
              <a:solidFill>
                <a:schemeClr val="tx1"/>
              </a:solidFill>
              <a:effectLst/>
              <a:latin typeface="Letter-join Plus 6" panose="02000505000000020003" pitchFamily="50"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Purple sweatshirt/cardigan (</a:t>
            </a:r>
            <a:r>
              <a:rPr lang="en-GB" altLang="en-US" sz="1100" i="1" dirty="0">
                <a:solidFill>
                  <a:srgbClr val="7030A0"/>
                </a:solidFill>
                <a:latin typeface="Letter-join Plus 6" panose="02000505000000020003" pitchFamily="50" charset="0"/>
                <a:ea typeface="Calibri" panose="020F0502020204030204" pitchFamily="34" charset="0"/>
                <a:cs typeface="Arial" panose="020B0604020202020204" pitchFamily="34" charset="0"/>
              </a:rPr>
              <a:t>PA</a:t>
            </a:r>
            <a:r>
              <a:rPr kumimoji="0" lang="en-GB" altLang="en-US" sz="110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 logo preferred but not essential)</a:t>
            </a:r>
            <a:endParaRPr kumimoji="0" lang="en-GB" altLang="en-US" sz="1100" i="1" u="none" strike="noStrike" cap="none" normalizeH="0" baseline="0" dirty="0">
              <a:ln>
                <a:noFill/>
              </a:ln>
              <a:solidFill>
                <a:srgbClr val="7030A0"/>
              </a:solidFill>
              <a:effectLst/>
              <a:latin typeface="Letter-join Plus 6" panose="02000505000000020003" pitchFamily="50"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GB" altLang="en-US" sz="1100" i="1" dirty="0">
                <a:solidFill>
                  <a:srgbClr val="7030A0"/>
                </a:solidFill>
                <a:latin typeface="Letter-join Plus 6" panose="02000505000000020003" pitchFamily="50" charset="0"/>
                <a:ea typeface="Calibri" panose="020F0502020204030204" pitchFamily="34" charset="0"/>
                <a:cs typeface="Arial" panose="020B0604020202020204" pitchFamily="34" charset="0"/>
              </a:rPr>
              <a:t>W</a:t>
            </a:r>
            <a:r>
              <a:rPr kumimoji="0" lang="en-GB" altLang="en-US" sz="110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hite polo shirt </a:t>
            </a:r>
            <a:endParaRPr lang="en-GB" altLang="en-US" sz="1100" i="1" dirty="0">
              <a:solidFill>
                <a:srgbClr val="7030A0"/>
              </a:solidFill>
              <a:latin typeface="Letter-join Plus 6" panose="02000505000000020003" pitchFamily="50"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GB" altLang="en-US" sz="1100" i="1" dirty="0">
                <a:solidFill>
                  <a:srgbClr val="7030A0"/>
                </a:solidFill>
                <a:latin typeface="Letter-join Plus 6" panose="02000505000000020003" pitchFamily="50" charset="0"/>
                <a:ea typeface="Calibri" panose="020F0502020204030204" pitchFamily="34" charset="0"/>
                <a:cs typeface="Arial" panose="020B0604020202020204" pitchFamily="34" charset="0"/>
              </a:rPr>
              <a:t>G</a:t>
            </a:r>
            <a:r>
              <a:rPr kumimoji="0" lang="en-GB" altLang="en-US" sz="110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rey trousers/skirt/pinafore</a:t>
            </a:r>
            <a:endParaRPr kumimoji="0" lang="en-GB" altLang="en-US" sz="1100" i="1" u="none" strike="noStrike" cap="none" normalizeH="0" baseline="0" dirty="0">
              <a:ln>
                <a:noFill/>
              </a:ln>
              <a:solidFill>
                <a:srgbClr val="7030A0"/>
              </a:solidFill>
              <a:effectLst/>
              <a:latin typeface="Letter-join Plus 6" panose="02000505000000020003" pitchFamily="50"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Grey tights/socks </a:t>
            </a:r>
            <a:endParaRPr kumimoji="0" lang="en-GB" altLang="en-US" sz="1100" i="1" u="none" strike="noStrike" cap="none" normalizeH="0" baseline="0" dirty="0">
              <a:ln>
                <a:noFill/>
              </a:ln>
              <a:solidFill>
                <a:srgbClr val="7030A0"/>
              </a:solidFill>
              <a:effectLst/>
              <a:latin typeface="Letter-join Plus 6" panose="02000505000000020003" pitchFamily="50"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Black school shoes (no trainers)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1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Letter-join Plus 6" panose="02000505000000020003" pitchFamily="50" charset="0"/>
                <a:ea typeface="Calibri" panose="020F0502020204030204" pitchFamily="34" charset="0"/>
                <a:cs typeface="Arial" panose="020B0604020202020204" pitchFamily="34" charset="0"/>
              </a:rPr>
              <a:t>For PE</a:t>
            </a:r>
            <a:r>
              <a:rPr kumimoji="0" lang="en-GB" altLang="en-US" sz="1100" b="0" i="0" u="none" strike="noStrike" cap="none" normalizeH="0" baseline="0" dirty="0">
                <a:ln>
                  <a:noFill/>
                </a:ln>
                <a:solidFill>
                  <a:schemeClr val="tx1"/>
                </a:solidFill>
                <a:effectLst/>
                <a:latin typeface="Letter-join Plus 6" panose="02000505000000020003" pitchFamily="50" charset="0"/>
                <a:ea typeface="Calibri" panose="020F0502020204030204" pitchFamily="34" charset="0"/>
                <a:cs typeface="Arial" panose="020B0604020202020204" pitchFamily="34" charset="0"/>
              </a:rPr>
              <a:t>, the compulsory uniform is:</a:t>
            </a:r>
            <a:endParaRPr kumimoji="0" lang="en-GB" altLang="en-US" sz="1100" b="0" i="0" u="none" strike="noStrike" cap="none" normalizeH="0" baseline="0" dirty="0">
              <a:ln>
                <a:noFill/>
              </a:ln>
              <a:solidFill>
                <a:schemeClr val="tx1"/>
              </a:solidFill>
              <a:effectLst/>
              <a:latin typeface="Letter-join Plus 6" panose="02000505000000020003" pitchFamily="50"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GB" altLang="en-US" sz="1100" i="1" dirty="0">
                <a:solidFill>
                  <a:srgbClr val="7030A0"/>
                </a:solidFill>
                <a:latin typeface="Letter-join Plus 6" panose="02000505000000020003" pitchFamily="50" charset="0"/>
                <a:ea typeface="Calibri" panose="020F0502020204030204" pitchFamily="34" charset="0"/>
                <a:cs typeface="Arial" panose="020B0604020202020204" pitchFamily="34" charset="0"/>
              </a:rPr>
              <a:t>white</a:t>
            </a:r>
            <a:r>
              <a:rPr kumimoji="0" lang="en-GB" altLang="en-US" sz="1100" b="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 plain or polo t-shirt </a:t>
            </a:r>
            <a:endParaRPr kumimoji="0" lang="en-GB" altLang="en-US" sz="1100" b="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Black shorts </a:t>
            </a:r>
            <a:endParaRPr lang="en-GB" altLang="en-US" sz="1100" i="1" dirty="0">
              <a:solidFill>
                <a:srgbClr val="7030A0"/>
              </a:solidFill>
              <a:latin typeface="Letter-join Plus 6" panose="02000505000000020003" pitchFamily="50"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Black PE pumps/trainers for outdoors</a:t>
            </a:r>
            <a:endParaRPr kumimoji="0" lang="en-GB" altLang="en-US" sz="1100" b="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1" u="none" strike="noStrike" cap="none" normalizeH="0" baseline="0" dirty="0">
                <a:ln>
                  <a:noFill/>
                </a:ln>
                <a:solidFill>
                  <a:srgbClr val="7030A0"/>
                </a:solidFill>
                <a:effectLst/>
                <a:latin typeface="Letter-join Plus 6" panose="02000505000000020003" pitchFamily="50" charset="0"/>
                <a:ea typeface="Calibri" panose="020F0502020204030204" pitchFamily="34" charset="0"/>
                <a:cs typeface="Arial" panose="020B0604020202020204" pitchFamily="34" charset="0"/>
              </a:rPr>
              <a:t>Plain black tracksuits can also be worn.</a:t>
            </a:r>
          </a:p>
          <a:p>
            <a:pPr marL="0" marR="0" lvl="0" indent="0" algn="l" defTabSz="914400" rtl="0" eaLnBrk="0" fontAlgn="base" latinLnBrk="0" hangingPunct="0">
              <a:lnSpc>
                <a:spcPct val="150000"/>
              </a:lnSpc>
              <a:spcBef>
                <a:spcPct val="0"/>
              </a:spcBef>
              <a:spcAft>
                <a:spcPct val="0"/>
              </a:spcAft>
              <a:buClrTx/>
              <a:buSzTx/>
              <a:buFontTx/>
              <a:buChar char="•"/>
              <a:tabLst/>
            </a:pPr>
            <a:endParaRPr lang="en-GB" altLang="en-US" sz="400" i="1" dirty="0">
              <a:solidFill>
                <a:srgbClr val="7030A0"/>
              </a:solidFill>
              <a:latin typeface="Letter-join Plus 6" panose="02000505000000020003" pitchFamily="50"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GB" altLang="en-US" sz="1100" b="0" u="none" strike="noStrike" cap="none" normalizeH="0" baseline="0" dirty="0">
                <a:ln>
                  <a:noFill/>
                </a:ln>
                <a:effectLst/>
                <a:latin typeface="Letter-join Plus 6" panose="02000505000000020003" pitchFamily="50" charset="0"/>
                <a:cs typeface="Arial" panose="020B0604020202020204" pitchFamily="34" charset="0"/>
              </a:rPr>
              <a:t>NB: Children wear their PE kits all day on their timetabled PE days.                </a:t>
            </a:r>
          </a:p>
          <a:p>
            <a:pPr marL="0" marR="0" lvl="0" indent="0" algn="l" defTabSz="914400" rtl="0" eaLnBrk="0" fontAlgn="base" latinLnBrk="0" hangingPunct="0">
              <a:lnSpc>
                <a:spcPct val="150000"/>
              </a:lnSpc>
              <a:spcBef>
                <a:spcPct val="0"/>
              </a:spcBef>
              <a:spcAft>
                <a:spcPct val="0"/>
              </a:spcAft>
              <a:buClrTx/>
              <a:buSzTx/>
              <a:tabLst/>
            </a:pPr>
            <a:r>
              <a:rPr kumimoji="0" lang="en-GB" altLang="en-US" sz="1100" b="0" u="none" strike="noStrike" cap="none" normalizeH="0" baseline="0" dirty="0">
                <a:ln>
                  <a:noFill/>
                </a:ln>
                <a:effectLst/>
                <a:latin typeface="Letter-join Plus 6" panose="02000505000000020003" pitchFamily="50" charset="0"/>
                <a:cs typeface="Arial" panose="020B0604020202020204" pitchFamily="34" charset="0"/>
              </a:rPr>
              <a:t>These will be shared by your child’s class teacher in September.</a:t>
            </a:r>
            <a:endParaRPr kumimoji="0" lang="en-GB" altLang="en-US" sz="1100" b="0" u="none" strike="noStrike" cap="none" normalizeH="0" baseline="0" dirty="0">
              <a:ln>
                <a:noFill/>
              </a:ln>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200" b="0" i="0" u="none" strike="noStrike" cap="none" normalizeH="0" baseline="0" dirty="0">
              <a:ln>
                <a:noFill/>
              </a:ln>
              <a:solidFill>
                <a:schemeClr val="tx1"/>
              </a:solidFill>
              <a:effectLst/>
              <a:latin typeface="Letter-join Plus 6" panose="02000505000000020003"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21">
            <a:extLst>
              <a:ext uri="{FF2B5EF4-FFF2-40B4-BE49-F238E27FC236}">
                <a16:creationId xmlns:a16="http://schemas.microsoft.com/office/drawing/2014/main" id="{2911A3E8-CF0A-47ED-ABAD-A89B128220C2}"/>
              </a:ext>
            </a:extLst>
          </p:cNvPr>
          <p:cNvSpPr txBox="1"/>
          <p:nvPr/>
        </p:nvSpPr>
        <p:spPr>
          <a:xfrm>
            <a:off x="4436502" y="6044439"/>
            <a:ext cx="2165300" cy="2217640"/>
          </a:xfrm>
          <a:prstGeom prst="rect">
            <a:avLst/>
          </a:prstGeom>
          <a:solidFill>
            <a:srgbClr val="FFC000"/>
          </a:solid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200" dirty="0">
                <a:solidFill>
                  <a:schemeClr val="tx1"/>
                </a:solidFill>
                <a:effectLst/>
                <a:latin typeface="Letter-join Plus 6" panose="02000505000000020003" pitchFamily="50" charset="0"/>
                <a:ea typeface="Calibri" panose="020F0502020204030204" pitchFamily="34" charset="0"/>
                <a:cs typeface="Times New Roman" panose="02020603050405020304" pitchFamily="18" charset="0"/>
              </a:rPr>
              <a:t>You can find further information about how to order school uniform on our website. It can be ordered here:</a:t>
            </a:r>
          </a:p>
          <a:p>
            <a:pPr algn="ctr"/>
            <a:r>
              <a:rPr lang="en-GB" sz="1400" dirty="0">
                <a:solidFill>
                  <a:srgbClr val="7030A0"/>
                </a:solidFill>
                <a:hlinkClick r:id="rId2">
                  <a:extLst>
                    <a:ext uri="{A12FA001-AC4F-418D-AE19-62706E023703}">
                      <ahyp:hlinkClr xmlns:ahyp="http://schemas.microsoft.com/office/drawing/2018/hyperlinkcolor" val="tx"/>
                    </a:ext>
                  </a:extLst>
                </a:hlinkClick>
              </a:rPr>
              <a:t>https://www.schoolwearsolutions.com/product-category/our-schools/prince-albert-primary-school/</a:t>
            </a:r>
            <a:endParaRPr lang="en-GB" sz="1400"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endParaRPr>
          </a:p>
        </p:txBody>
      </p:sp>
      <p:sp>
        <p:nvSpPr>
          <p:cNvPr id="8" name="Text Box 21">
            <a:extLst>
              <a:ext uri="{FF2B5EF4-FFF2-40B4-BE49-F238E27FC236}">
                <a16:creationId xmlns:a16="http://schemas.microsoft.com/office/drawing/2014/main" id="{0FA120EC-E3F3-46DF-440D-6C630BFE562E}"/>
              </a:ext>
            </a:extLst>
          </p:cNvPr>
          <p:cNvSpPr txBox="1"/>
          <p:nvPr/>
        </p:nvSpPr>
        <p:spPr>
          <a:xfrm>
            <a:off x="4645542" y="2351129"/>
            <a:ext cx="1611400" cy="1572205"/>
          </a:xfrm>
          <a:prstGeom prst="rect">
            <a:avLst/>
          </a:prstGeom>
          <a:solidFill>
            <a:schemeClr val="accent1">
              <a:lumMod val="40000"/>
              <a:lumOff val="60000"/>
            </a:schemeClr>
          </a:solidFill>
          <a:ln w="190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sz="1050" dirty="0">
                <a:solidFill>
                  <a:schemeClr val="tx1"/>
                </a:solidFill>
                <a:effectLst/>
                <a:latin typeface="Letter-join Plus 6" panose="02000505000000020003" pitchFamily="50" charset="0"/>
                <a:ea typeface="Calibri" panose="020F0502020204030204" pitchFamily="34" charset="0"/>
                <a:cs typeface="Times New Roman" panose="02020603050405020304" pitchFamily="18" charset="0"/>
              </a:rPr>
              <a:t>There is no expectation from school for parents to provide stationery items for their child. </a:t>
            </a:r>
          </a:p>
          <a:p>
            <a:pPr algn="ctr"/>
            <a:endParaRPr lang="en-GB" sz="1050" dirty="0">
              <a:solidFill>
                <a:schemeClr val="tx1"/>
              </a:solidFill>
              <a:effectLst/>
              <a:latin typeface="Letter-join Plus 6" panose="02000505000000020003" pitchFamily="50" charset="0"/>
              <a:ea typeface="Calibri" panose="020F0502020204030204" pitchFamily="34" charset="0"/>
              <a:cs typeface="Times New Roman" panose="02020603050405020304" pitchFamily="18" charset="0"/>
            </a:endParaRPr>
          </a:p>
          <a:p>
            <a:pPr algn="ctr"/>
            <a:r>
              <a:rPr lang="en-GB" sz="1050" dirty="0">
                <a:solidFill>
                  <a:schemeClr val="tx1"/>
                </a:solidFill>
                <a:latin typeface="Letter-join Plus 6" panose="02000505000000020003" pitchFamily="50" charset="0"/>
                <a:ea typeface="Calibri" panose="020F0502020204030204" pitchFamily="34" charset="0"/>
                <a:cs typeface="Times New Roman" panose="02020603050405020304" pitchFamily="18" charset="0"/>
              </a:rPr>
              <a:t>School will provide pens, pencils, rulers, glue sticks etc. to every child in September.</a:t>
            </a:r>
            <a:endParaRPr lang="en-GB" sz="1100"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endParaRPr>
          </a:p>
        </p:txBody>
      </p:sp>
      <p:pic>
        <p:nvPicPr>
          <p:cNvPr id="7" name="Picture 6" descr="A picture containing clothing, person, person, sweater&#10;&#10;Description automatically generated">
            <a:extLst>
              <a:ext uri="{FF2B5EF4-FFF2-40B4-BE49-F238E27FC236}">
                <a16:creationId xmlns:a16="http://schemas.microsoft.com/office/drawing/2014/main" id="{E45D773A-F175-6AC0-7EEB-29672AB87173}"/>
              </a:ext>
            </a:extLst>
          </p:cNvPr>
          <p:cNvPicPr>
            <a:picLocks noChangeAspect="1"/>
          </p:cNvPicPr>
          <p:nvPr/>
        </p:nvPicPr>
        <p:blipFill>
          <a:blip r:embed="rId3"/>
          <a:stretch>
            <a:fillRect/>
          </a:stretch>
        </p:blipFill>
        <p:spPr>
          <a:xfrm>
            <a:off x="98668" y="4953000"/>
            <a:ext cx="1786187" cy="1857634"/>
          </a:xfrm>
          <a:prstGeom prst="rect">
            <a:avLst/>
          </a:prstGeom>
        </p:spPr>
      </p:pic>
      <p:pic>
        <p:nvPicPr>
          <p:cNvPr id="10" name="Picture 9" descr="A picture containing clothing, person, person, suit&#10;&#10;Description automatically generated">
            <a:extLst>
              <a:ext uri="{FF2B5EF4-FFF2-40B4-BE49-F238E27FC236}">
                <a16:creationId xmlns:a16="http://schemas.microsoft.com/office/drawing/2014/main" id="{2E468FBA-B4F2-CF08-2DB8-B2755AA0AC88}"/>
              </a:ext>
            </a:extLst>
          </p:cNvPr>
          <p:cNvPicPr>
            <a:picLocks noChangeAspect="1"/>
          </p:cNvPicPr>
          <p:nvPr/>
        </p:nvPicPr>
        <p:blipFill>
          <a:blip r:embed="rId4"/>
          <a:stretch>
            <a:fillRect/>
          </a:stretch>
        </p:blipFill>
        <p:spPr>
          <a:xfrm>
            <a:off x="1991971" y="4908525"/>
            <a:ext cx="1714004" cy="1946583"/>
          </a:xfrm>
          <a:prstGeom prst="rect">
            <a:avLst/>
          </a:prstGeom>
        </p:spPr>
      </p:pic>
      <p:pic>
        <p:nvPicPr>
          <p:cNvPr id="13" name="Picture 12" descr="A white t-shirt with a green logo&#10;&#10;Description automatically generated with medium confidence">
            <a:extLst>
              <a:ext uri="{FF2B5EF4-FFF2-40B4-BE49-F238E27FC236}">
                <a16:creationId xmlns:a16="http://schemas.microsoft.com/office/drawing/2014/main" id="{F74C683C-C161-B522-A84A-AF82EDFC4963}"/>
              </a:ext>
            </a:extLst>
          </p:cNvPr>
          <p:cNvPicPr>
            <a:picLocks noChangeAspect="1"/>
          </p:cNvPicPr>
          <p:nvPr/>
        </p:nvPicPr>
        <p:blipFill>
          <a:blip r:embed="rId5"/>
          <a:stretch>
            <a:fillRect/>
          </a:stretch>
        </p:blipFill>
        <p:spPr>
          <a:xfrm>
            <a:off x="343990" y="6977461"/>
            <a:ext cx="1594925" cy="2026672"/>
          </a:xfrm>
          <a:prstGeom prst="rect">
            <a:avLst/>
          </a:prstGeom>
        </p:spPr>
      </p:pic>
      <p:pic>
        <p:nvPicPr>
          <p:cNvPr id="15" name="Picture 14" descr="A picture containing text, accessory, case&#10;&#10;Description automatically generated">
            <a:extLst>
              <a:ext uri="{FF2B5EF4-FFF2-40B4-BE49-F238E27FC236}">
                <a16:creationId xmlns:a16="http://schemas.microsoft.com/office/drawing/2014/main" id="{671A1663-58D2-8E48-3B84-2D511227E0C4}"/>
              </a:ext>
            </a:extLst>
          </p:cNvPr>
          <p:cNvPicPr>
            <a:picLocks noChangeAspect="1"/>
          </p:cNvPicPr>
          <p:nvPr/>
        </p:nvPicPr>
        <p:blipFill>
          <a:blip r:embed="rId6"/>
          <a:stretch>
            <a:fillRect/>
          </a:stretch>
        </p:blipFill>
        <p:spPr>
          <a:xfrm>
            <a:off x="2239161" y="7092047"/>
            <a:ext cx="1841808" cy="1708551"/>
          </a:xfrm>
          <a:prstGeom prst="rect">
            <a:avLst/>
          </a:prstGeom>
        </p:spPr>
      </p:pic>
      <p:pic>
        <p:nvPicPr>
          <p:cNvPr id="17" name="Picture 16" descr="Logo&#10;&#10;Description automatically generated">
            <a:extLst>
              <a:ext uri="{FF2B5EF4-FFF2-40B4-BE49-F238E27FC236}">
                <a16:creationId xmlns:a16="http://schemas.microsoft.com/office/drawing/2014/main" id="{61A0C8A9-B5A0-79FF-7816-3D2107C61BB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9170" y="372764"/>
            <a:ext cx="980479" cy="994218"/>
          </a:xfrm>
          <a:prstGeom prst="rect">
            <a:avLst/>
          </a:prstGeom>
          <a:noFill/>
          <a:ln>
            <a:noFill/>
          </a:ln>
          <a:effectLst/>
        </p:spPr>
      </p:pic>
    </p:spTree>
    <p:extLst>
      <p:ext uri="{BB962C8B-B14F-4D97-AF65-F5344CB8AC3E}">
        <p14:creationId xmlns:p14="http://schemas.microsoft.com/office/powerpoint/2010/main" val="37805917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6198" y="100323"/>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Letter-join Plus 6" panose="02000505000000020003" pitchFamily="50" charset="0"/>
              </a:rPr>
              <a:t>Starting school:</a:t>
            </a: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343990" y="9551594"/>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rgbClr val="7030A0"/>
                </a:solidFill>
                <a:latin typeface="Bradley Hand ITC" panose="03070402050302030203" pitchFamily="66" charset="0"/>
              </a:rPr>
              <a:t>Aspire to be more not to have more</a:t>
            </a:r>
            <a:endParaRPr lang="en-US" altLang="en-US" sz="1575" dirty="0">
              <a:solidFill>
                <a:srgbClr val="7030A0"/>
              </a:solidFill>
              <a:latin typeface="Bradley Hand ITC" panose="03070402050302030203" pitchFamily="66" charset="0"/>
            </a:endParaRPr>
          </a:p>
        </p:txBody>
      </p:sp>
      <p:sp>
        <p:nvSpPr>
          <p:cNvPr id="4" name="Rectangle 2">
            <a:extLst>
              <a:ext uri="{FF2B5EF4-FFF2-40B4-BE49-F238E27FC236}">
                <a16:creationId xmlns:a16="http://schemas.microsoft.com/office/drawing/2014/main" id="{8ACFE674-A25A-4FA2-830D-83F7C2B8006E}"/>
              </a:ext>
            </a:extLst>
          </p:cNvPr>
          <p:cNvSpPr>
            <a:spLocks noChangeArrowheads="1"/>
          </p:cNvSpPr>
          <p:nvPr/>
        </p:nvSpPr>
        <p:spPr bwMode="auto">
          <a:xfrm>
            <a:off x="219919" y="431613"/>
            <a:ext cx="5062731" cy="887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100" b="1" i="0" u="sng" strike="noStrike" cap="none" normalizeH="0" baseline="0" dirty="0">
                <a:ln>
                  <a:noFill/>
                </a:ln>
                <a:solidFill>
                  <a:srgbClr val="7030A0"/>
                </a:solidFill>
                <a:effectLst/>
                <a:latin typeface="Letter-join Plus 6" panose="02000505000000020003" pitchFamily="50" charset="0"/>
              </a:rPr>
              <a:t>September 2022:</a:t>
            </a:r>
          </a:p>
          <a:p>
            <a:pPr marL="0" marR="0" lvl="0" indent="0" algn="l" defTabSz="914400" rtl="0" eaLnBrk="0" fontAlgn="base" latinLnBrk="0" hangingPunct="0">
              <a:lnSpc>
                <a:spcPct val="100000"/>
              </a:lnSpc>
              <a:spcBef>
                <a:spcPct val="0"/>
              </a:spcBef>
              <a:spcAft>
                <a:spcPct val="0"/>
              </a:spcAft>
              <a:buClrTx/>
              <a:buSzTx/>
              <a:tabLst/>
            </a:pPr>
            <a:r>
              <a:rPr lang="en-GB" altLang="en-US" sz="1100" dirty="0">
                <a:solidFill>
                  <a:schemeClr val="accent1"/>
                </a:solidFill>
                <a:latin typeface="Letter-join Plus 6" panose="02000505000000020003" pitchFamily="50" charset="0"/>
              </a:rPr>
              <a:t>Monday 5</a:t>
            </a:r>
            <a:r>
              <a:rPr lang="en-GB" altLang="en-US" sz="1100" baseline="30000" dirty="0">
                <a:solidFill>
                  <a:schemeClr val="accent1"/>
                </a:solidFill>
                <a:latin typeface="Letter-join Plus 6" panose="02000505000000020003" pitchFamily="50" charset="0"/>
              </a:rPr>
              <a:t>th</a:t>
            </a:r>
            <a:r>
              <a:rPr lang="en-GB" altLang="en-US" sz="1100" dirty="0">
                <a:solidFill>
                  <a:schemeClr val="accent1"/>
                </a:solidFill>
                <a:latin typeface="Letter-join Plus 6" panose="02000505000000020003" pitchFamily="50" charset="0"/>
              </a:rPr>
              <a:t> and Tuesday 6</a:t>
            </a:r>
            <a:r>
              <a:rPr lang="en-GB" altLang="en-US" sz="1100" baseline="30000" dirty="0">
                <a:solidFill>
                  <a:schemeClr val="accent1"/>
                </a:solidFill>
                <a:latin typeface="Letter-join Plus 6" panose="02000505000000020003" pitchFamily="50" charset="0"/>
              </a:rPr>
              <a:t>th</a:t>
            </a:r>
            <a:r>
              <a:rPr lang="en-GB" altLang="en-US" sz="1100" dirty="0">
                <a:solidFill>
                  <a:schemeClr val="accent1"/>
                </a:solidFill>
                <a:latin typeface="Letter-join Plus 6" panose="02000505000000020003" pitchFamily="50" charset="0"/>
              </a:rPr>
              <a:t> September </a:t>
            </a:r>
            <a:r>
              <a:rPr lang="en-GB" altLang="en-US" sz="1100" dirty="0">
                <a:latin typeface="Letter-join Plus 6" panose="02000505000000020003" pitchFamily="50" charset="0"/>
              </a:rPr>
              <a:t>– Teacher training days</a:t>
            </a:r>
          </a:p>
          <a:p>
            <a:pPr marL="0" marR="0" lvl="0" indent="0" algn="l" defTabSz="914400" rtl="0" eaLnBrk="0" fontAlgn="base" latinLnBrk="0" hangingPunct="0">
              <a:lnSpc>
                <a:spcPct val="100000"/>
              </a:lnSpc>
              <a:spcBef>
                <a:spcPct val="0"/>
              </a:spcBef>
              <a:spcAft>
                <a:spcPct val="0"/>
              </a:spcAft>
              <a:buClrTx/>
              <a:buSzTx/>
              <a:tabLst/>
            </a:pPr>
            <a:r>
              <a:rPr kumimoji="0" lang="en-GB" altLang="en-US" sz="1100" b="0" i="0" u="none" strike="noStrike" cap="none" normalizeH="0" baseline="0" dirty="0">
                <a:ln>
                  <a:noFill/>
                </a:ln>
                <a:solidFill>
                  <a:schemeClr val="accent1"/>
                </a:solidFill>
                <a:effectLst/>
                <a:latin typeface="Letter-join Plus 6" panose="02000505000000020003" pitchFamily="50" charset="0"/>
              </a:rPr>
              <a:t>Wednesday 7</a:t>
            </a:r>
            <a:r>
              <a:rPr kumimoji="0" lang="en-GB" altLang="en-US" sz="1100" b="0" i="0" u="none" strike="noStrike" cap="none" normalizeH="0" baseline="30000" dirty="0">
                <a:ln>
                  <a:noFill/>
                </a:ln>
                <a:solidFill>
                  <a:schemeClr val="accent1"/>
                </a:solidFill>
                <a:effectLst/>
                <a:latin typeface="Letter-join Plus 6" panose="02000505000000020003" pitchFamily="50" charset="0"/>
              </a:rPr>
              <a:t>th</a:t>
            </a:r>
            <a:r>
              <a:rPr kumimoji="0" lang="en-GB" altLang="en-US" sz="1100" b="0" i="0" u="none" strike="noStrike" cap="none" normalizeH="0" baseline="0" dirty="0">
                <a:ln>
                  <a:noFill/>
                </a:ln>
                <a:solidFill>
                  <a:schemeClr val="accent1"/>
                </a:solidFill>
                <a:effectLst/>
                <a:latin typeface="Letter-join Plus 6" panose="02000505000000020003" pitchFamily="50" charset="0"/>
              </a:rPr>
              <a:t> </a:t>
            </a:r>
            <a:r>
              <a:rPr lang="en-GB" altLang="en-US" sz="1100" dirty="0">
                <a:solidFill>
                  <a:schemeClr val="accent1"/>
                </a:solidFill>
                <a:latin typeface="Letter-join Plus 6" panose="02000505000000020003" pitchFamily="50" charset="0"/>
              </a:rPr>
              <a:t>September – </a:t>
            </a:r>
            <a:r>
              <a:rPr lang="en-GB" altLang="en-US" sz="1100" dirty="0">
                <a:latin typeface="Letter-join Plus 6" panose="02000505000000020003" pitchFamily="50" charset="0"/>
              </a:rPr>
              <a:t>School begins for all pupils from Reception-Y6</a:t>
            </a:r>
            <a:endParaRPr kumimoji="0" lang="en-GB" altLang="en-US" sz="1600" b="0" i="0" u="none" strike="noStrike" cap="none" normalizeH="0" baseline="0" dirty="0">
              <a:ln>
                <a:noFill/>
              </a:ln>
              <a:effectLst/>
              <a:latin typeface="Arial" panose="020B0604020202020204" pitchFamily="34" charset="0"/>
            </a:endParaRPr>
          </a:p>
          <a:p>
            <a:pPr>
              <a:lnSpc>
                <a:spcPct val="107000"/>
              </a:lnSpc>
              <a:spcAft>
                <a:spcPts val="800"/>
              </a:spcAft>
            </a:pPr>
            <a:endParaRPr lang="en-GB" sz="600" b="1" u="sng"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1100" b="1" u="sng"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rPr>
              <a:t>Arrival and Departure Procedures:</a:t>
            </a:r>
            <a:endParaRPr lang="en-GB" sz="1100" b="1"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GB" sz="1100" dirty="0">
                <a:latin typeface="Letter-join Plus 6" panose="02000505000000020003" pitchFamily="50" charset="0"/>
                <a:ea typeface="Calibri" panose="020F0502020204030204" pitchFamily="34" charset="0"/>
                <a:cs typeface="Times New Roman" panose="02020603050405020304" pitchFamily="18" charset="0"/>
              </a:rPr>
              <a:t>The doors to school open at </a:t>
            </a:r>
            <a:r>
              <a:rPr lang="en-GB" sz="1100" b="1" dirty="0">
                <a:solidFill>
                  <a:srgbClr val="7030A0"/>
                </a:solidFill>
                <a:latin typeface="Letter-join Plus 6" panose="02000505000000020003" pitchFamily="50" charset="0"/>
                <a:ea typeface="Calibri" panose="020F0502020204030204" pitchFamily="34" charset="0"/>
                <a:cs typeface="Times New Roman" panose="02020603050405020304" pitchFamily="18" charset="0"/>
              </a:rPr>
              <a:t>8:45am</a:t>
            </a:r>
            <a:r>
              <a:rPr lang="en-GB" sz="1100" dirty="0">
                <a:latin typeface="Letter-join Plus 6" panose="02000505000000020003" pitchFamily="50" charset="0"/>
                <a:ea typeface="Calibri" panose="020F0502020204030204" pitchFamily="34" charset="0"/>
                <a:cs typeface="Times New Roman" panose="02020603050405020304" pitchFamily="18" charset="0"/>
              </a:rPr>
              <a:t> and we operate a 10-minute window for children to get into school each morning. </a:t>
            </a:r>
          </a:p>
          <a:p>
            <a:pPr marL="171450" indent="-171450" algn="just">
              <a:lnSpc>
                <a:spcPct val="107000"/>
              </a:lnSpc>
              <a:spcAft>
                <a:spcPts val="800"/>
              </a:spcAft>
              <a:buFont typeface="Arial" panose="020B0604020202020204" pitchFamily="34" charset="0"/>
              <a:buChar char="•"/>
            </a:pPr>
            <a:r>
              <a:rPr lang="en-GB" sz="1100" dirty="0">
                <a:latin typeface="Letter-join Plus 6" panose="02000505000000020003" pitchFamily="50" charset="0"/>
                <a:ea typeface="Calibri" panose="020F0502020204030204" pitchFamily="34" charset="0"/>
                <a:cs typeface="Times New Roman" panose="02020603050405020304" pitchFamily="18" charset="0"/>
              </a:rPr>
              <a:t>Registration begins at </a:t>
            </a:r>
            <a:r>
              <a:rPr lang="en-GB" sz="1100" b="1" dirty="0">
                <a:solidFill>
                  <a:srgbClr val="7030A0"/>
                </a:solidFill>
                <a:latin typeface="Letter-join Plus 6" panose="02000505000000020003" pitchFamily="50" charset="0"/>
                <a:ea typeface="Calibri" panose="020F0502020204030204" pitchFamily="34" charset="0"/>
                <a:cs typeface="Times New Roman" panose="02020603050405020304" pitchFamily="18" charset="0"/>
              </a:rPr>
              <a:t>8:55am</a:t>
            </a:r>
            <a:r>
              <a:rPr lang="en-GB" sz="1100" dirty="0">
                <a:latin typeface="Letter-join Plus 6" panose="02000505000000020003" pitchFamily="50" charset="0"/>
                <a:ea typeface="Calibri" panose="020F0502020204030204" pitchFamily="34" charset="0"/>
                <a:cs typeface="Times New Roman" panose="02020603050405020304" pitchFamily="18" charset="0"/>
              </a:rPr>
              <a:t> and any child who is not in the classroom by this time, is late. </a:t>
            </a:r>
          </a:p>
          <a:p>
            <a:pPr marL="171450" indent="-171450" algn="just">
              <a:lnSpc>
                <a:spcPct val="107000"/>
              </a:lnSpc>
              <a:spcAft>
                <a:spcPts val="800"/>
              </a:spcAft>
              <a:buFont typeface="Arial" panose="020B0604020202020204" pitchFamily="34" charset="0"/>
              <a:buChar char="•"/>
            </a:pPr>
            <a:r>
              <a:rPr lang="en-GB" sz="1100" b="1"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rPr>
              <a:t>Lates </a:t>
            </a:r>
            <a:r>
              <a:rPr lang="en-GB" sz="1100" dirty="0">
                <a:effectLst/>
                <a:latin typeface="Letter-join Plus 6" panose="02000505000000020003" pitchFamily="50" charset="0"/>
                <a:ea typeface="Calibri" panose="020F0502020204030204" pitchFamily="34" charset="0"/>
                <a:cs typeface="Times New Roman" panose="02020603050405020304" pitchFamily="18" charset="0"/>
              </a:rPr>
              <a:t>must enter school </a:t>
            </a:r>
            <a:r>
              <a:rPr lang="en-GB" sz="1100" dirty="0">
                <a:latin typeface="Letter-join Plus 6" panose="02000505000000020003" pitchFamily="50" charset="0"/>
                <a:ea typeface="Calibri" panose="020F0502020204030204" pitchFamily="34" charset="0"/>
                <a:cs typeface="Times New Roman" panose="02020603050405020304" pitchFamily="18" charset="0"/>
              </a:rPr>
              <a:t>via the main school reception to receive their mark. </a:t>
            </a:r>
          </a:p>
          <a:p>
            <a:pPr marL="171450" indent="-171450" algn="just">
              <a:lnSpc>
                <a:spcPct val="107000"/>
              </a:lnSpc>
              <a:spcAft>
                <a:spcPts val="800"/>
              </a:spcAft>
              <a:buFont typeface="Arial" panose="020B0604020202020204" pitchFamily="34" charset="0"/>
              <a:buChar char="•"/>
            </a:pPr>
            <a:r>
              <a:rPr lang="en-GB" sz="1100" dirty="0">
                <a:effectLst/>
                <a:latin typeface="Letter-join Plus 6" panose="02000505000000020003" pitchFamily="50" charset="0"/>
                <a:ea typeface="Calibri" panose="020F0502020204030204" pitchFamily="34" charset="0"/>
                <a:cs typeface="Times New Roman" panose="02020603050405020304" pitchFamily="18" charset="0"/>
              </a:rPr>
              <a:t>The school da</a:t>
            </a:r>
            <a:r>
              <a:rPr lang="en-GB" sz="1100" dirty="0">
                <a:latin typeface="Letter-join Plus 6" panose="02000505000000020003" pitchFamily="50" charset="0"/>
                <a:ea typeface="Calibri" panose="020F0502020204030204" pitchFamily="34" charset="0"/>
                <a:cs typeface="Times New Roman" panose="02020603050405020304" pitchFamily="18" charset="0"/>
              </a:rPr>
              <a:t>y ends at </a:t>
            </a:r>
            <a:r>
              <a:rPr lang="en-GB" sz="1100" b="1" dirty="0">
                <a:solidFill>
                  <a:srgbClr val="7030A0"/>
                </a:solidFill>
                <a:latin typeface="Letter-join Plus 6" panose="02000505000000020003" pitchFamily="50" charset="0"/>
                <a:ea typeface="Calibri" panose="020F0502020204030204" pitchFamily="34" charset="0"/>
                <a:cs typeface="Times New Roman" panose="02020603050405020304" pitchFamily="18" charset="0"/>
              </a:rPr>
              <a:t>15:30pm</a:t>
            </a:r>
            <a:r>
              <a:rPr lang="en-GB" sz="1100" dirty="0">
                <a:latin typeface="Letter-join Plus 6" panose="02000505000000020003" pitchFamily="50" charset="0"/>
                <a:ea typeface="Calibri" panose="020F0502020204030204" pitchFamily="34" charset="0"/>
                <a:cs typeface="Times New Roman" panose="02020603050405020304" pitchFamily="18" charset="0"/>
              </a:rPr>
              <a:t>.</a:t>
            </a:r>
          </a:p>
          <a:p>
            <a:pPr marL="171450" indent="-171450" algn="just">
              <a:lnSpc>
                <a:spcPct val="107000"/>
              </a:lnSpc>
              <a:spcAft>
                <a:spcPts val="800"/>
              </a:spcAft>
              <a:buFont typeface="Arial" panose="020B0604020202020204" pitchFamily="34" charset="0"/>
              <a:buChar char="•"/>
            </a:pPr>
            <a:r>
              <a:rPr lang="en-GB" sz="1100" dirty="0">
                <a:effectLst/>
                <a:latin typeface="Letter-join Plus 6" panose="02000505000000020003" pitchFamily="50" charset="0"/>
                <a:ea typeface="Calibri" panose="020F0502020204030204" pitchFamily="34" charset="0"/>
                <a:cs typeface="Times New Roman" panose="02020603050405020304" pitchFamily="18" charset="0"/>
              </a:rPr>
              <a:t>Children </a:t>
            </a:r>
            <a:r>
              <a:rPr lang="en-GB" sz="1100" dirty="0">
                <a:latin typeface="Letter-join Plus 6" panose="02000505000000020003" pitchFamily="50" charset="0"/>
                <a:ea typeface="Calibri" panose="020F0502020204030204" pitchFamily="34" charset="0"/>
                <a:cs typeface="Times New Roman" panose="02020603050405020304" pitchFamily="18" charset="0"/>
              </a:rPr>
              <a:t>should</a:t>
            </a:r>
            <a:r>
              <a:rPr lang="en-GB" sz="1100" dirty="0">
                <a:effectLst/>
                <a:latin typeface="Letter-join Plus 6" panose="02000505000000020003" pitchFamily="50" charset="0"/>
                <a:ea typeface="Calibri" panose="020F0502020204030204" pitchFamily="34" charset="0"/>
                <a:cs typeface="Times New Roman" panose="02020603050405020304" pitchFamily="18" charset="0"/>
              </a:rPr>
              <a:t> be dropped off and collected from the main playground. Please stay behind the white line when waiting for your child. Year 1 are collected from the Nursery playground and Reception are collected from the Reception doors. </a:t>
            </a:r>
            <a:endParaRPr lang="en-GB" sz="1100" dirty="0">
              <a:latin typeface="Letter-join Plus 6" panose="02000505000000020003" pitchFamily="50"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GB" sz="1100" dirty="0">
                <a:effectLst/>
                <a:latin typeface="Letter-join Plus 6" panose="02000505000000020003" pitchFamily="50" charset="0"/>
                <a:ea typeface="Calibri" panose="020F0502020204030204" pitchFamily="34" charset="0"/>
                <a:cs typeface="Times New Roman" panose="02020603050405020304" pitchFamily="18" charset="0"/>
              </a:rPr>
              <a:t>Please park sensibly when bringing children to school. Please do not park or drop children off in the school zone. Children below Year 5 should be brought into the playground and not dropped off outside school.</a:t>
            </a:r>
          </a:p>
          <a:p>
            <a:pPr algn="just">
              <a:lnSpc>
                <a:spcPct val="107000"/>
              </a:lnSpc>
              <a:spcAft>
                <a:spcPts val="800"/>
              </a:spcAft>
            </a:pPr>
            <a:endParaRPr lang="en-GB" sz="1100" dirty="0">
              <a:latin typeface="Letter-join Plus 6" panose="02000505000000020003"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kumimoji="0" lang="en-GB" altLang="en-US" sz="1600" b="0" i="0" u="none" strike="noStrike" cap="none" normalizeH="0" baseline="0" dirty="0">
              <a:ln>
                <a:noFill/>
              </a:ln>
              <a:solidFill>
                <a:schemeClr val="tx1"/>
              </a:solidFill>
              <a:effectLst/>
              <a:latin typeface="Arial" panose="020B0604020202020204" pitchFamily="34" charset="0"/>
            </a:endParaRPr>
          </a:p>
          <a:p>
            <a:pPr algn="just">
              <a:lnSpc>
                <a:spcPct val="107000"/>
              </a:lnSpc>
              <a:spcAft>
                <a:spcPts val="800"/>
              </a:spcAft>
            </a:pPr>
            <a:endParaRPr lang="en-GB" altLang="en-US" sz="1600" dirty="0"/>
          </a:p>
          <a:p>
            <a:pPr>
              <a:lnSpc>
                <a:spcPct val="107000"/>
              </a:lnSpc>
              <a:spcAft>
                <a:spcPts val="800"/>
              </a:spcAft>
            </a:pPr>
            <a:r>
              <a:rPr lang="en-GB" sz="1100" b="1" u="sng"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rPr>
              <a:t>Lunchtimes:</a:t>
            </a:r>
            <a:endParaRPr lang="en-GB" sz="1100" b="1"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dirty="0">
                <a:effectLst/>
                <a:latin typeface="Letter-join Plus 6" panose="02000505000000020003" pitchFamily="50" charset="0"/>
                <a:ea typeface="Calibri" panose="020F0502020204030204" pitchFamily="34" charset="0"/>
                <a:cs typeface="Times New Roman" panose="02020603050405020304" pitchFamily="18" charset="0"/>
              </a:rPr>
              <a:t>Our kitchen team provide delicious, nutritious hot meals every day. These are automatically free to any child in Reception, Y1 or Y2 as part of the universal free school meals initiative from the government. </a:t>
            </a:r>
          </a:p>
          <a:p>
            <a:pPr algn="just">
              <a:lnSpc>
                <a:spcPct val="107000"/>
              </a:lnSpc>
              <a:spcAft>
                <a:spcPts val="800"/>
              </a:spcAft>
            </a:pPr>
            <a:r>
              <a:rPr lang="en-GB" sz="1100" dirty="0">
                <a:latin typeface="Letter-join Plus 6" panose="02000505000000020003" pitchFamily="50" charset="0"/>
                <a:ea typeface="Calibri" panose="020F0502020204030204" pitchFamily="34" charset="0"/>
                <a:cs typeface="Times New Roman" panose="02020603050405020304" pitchFamily="18" charset="0"/>
              </a:rPr>
              <a:t>Other children may also be eligible for a free school meal, as part of the pupil premium free school meals offer. If you think this applies to you, please contact our school office via </a:t>
            </a:r>
            <a:r>
              <a:rPr lang="en-GB" sz="1100" dirty="0">
                <a:solidFill>
                  <a:srgbClr val="7030A0"/>
                </a:solidFill>
                <a:latin typeface="Letter-join Plus 6" panose="02000505000000020003" pitchFamily="50"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enquiry@princealbert.bham.sch.uk</a:t>
            </a:r>
            <a:r>
              <a:rPr lang="en-GB" sz="1100" dirty="0">
                <a:solidFill>
                  <a:srgbClr val="7030A0"/>
                </a:solidFill>
                <a:latin typeface="Letter-join Plus 6" panose="02000505000000020003" pitchFamily="50" charset="0"/>
                <a:ea typeface="Calibri" panose="020F0502020204030204" pitchFamily="34" charset="0"/>
                <a:cs typeface="Times New Roman" panose="02020603050405020304" pitchFamily="18" charset="0"/>
              </a:rPr>
              <a:t> </a:t>
            </a:r>
            <a:r>
              <a:rPr lang="en-GB" sz="1100" dirty="0">
                <a:latin typeface="Letter-join Plus 6" panose="02000505000000020003" pitchFamily="50" charset="0"/>
                <a:ea typeface="Calibri" panose="020F0502020204030204" pitchFamily="34" charset="0"/>
                <a:cs typeface="Times New Roman" panose="02020603050405020304" pitchFamily="18" charset="0"/>
              </a:rPr>
              <a:t>for more information. </a:t>
            </a:r>
          </a:p>
          <a:p>
            <a:pPr algn="just">
              <a:lnSpc>
                <a:spcPct val="107000"/>
              </a:lnSpc>
              <a:spcAft>
                <a:spcPts val="800"/>
              </a:spcAft>
            </a:pPr>
            <a:r>
              <a:rPr lang="en-GB" sz="1100" dirty="0">
                <a:latin typeface="Letter-join Plus 6" panose="02000505000000020003" pitchFamily="50" charset="0"/>
                <a:ea typeface="Calibri" panose="020F0502020204030204" pitchFamily="34" charset="0"/>
                <a:cs typeface="Times New Roman" panose="02020603050405020304" pitchFamily="18" charset="0"/>
              </a:rPr>
              <a:t>Dinners can be purchased at a cost of £2.25 per day (payable via ParentPay) Healthy packed lunches are also permitted for all pupils who do not wish to have a hot school dinner. </a:t>
            </a:r>
            <a:endParaRPr lang="en-GB" sz="1100" b="1" u="sng"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b="1" u="sng"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rPr>
              <a:t>Snack time:</a:t>
            </a:r>
            <a:endParaRPr kumimoji="0" lang="en-GB" altLang="en-US" sz="1100" b="0" i="0" u="none" strike="noStrike" cap="none" normalizeH="0" baseline="0" dirty="0">
              <a:ln>
                <a:noFill/>
              </a:ln>
              <a:solidFill>
                <a:schemeClr val="tx1"/>
              </a:solidFill>
              <a:effectLst/>
              <a:latin typeface="Letter-join Plus 6" panose="02000505000000020003" pitchFamily="50" charset="0"/>
              <a:cs typeface="Times New Roman" panose="02020603050405020304" pitchFamily="18" charset="0"/>
            </a:endParaRPr>
          </a:p>
          <a:p>
            <a:pPr algn="just">
              <a:lnSpc>
                <a:spcPct val="107000"/>
              </a:lnSpc>
              <a:spcAft>
                <a:spcPts val="800"/>
              </a:spcAft>
            </a:pPr>
            <a:r>
              <a:rPr lang="en-GB" sz="1100" dirty="0">
                <a:latin typeface="Letter-join Plus 6" panose="02000505000000020003" pitchFamily="50" charset="0"/>
                <a:ea typeface="Calibri" panose="020F0502020204030204" pitchFamily="34" charset="0"/>
                <a:cs typeface="Times New Roman" panose="02020603050405020304" pitchFamily="18" charset="0"/>
              </a:rPr>
              <a:t>Children in Years 1-6 are permitted to bring a healthy snack, such as fruit or a cereal bar, with them to school each day. We are a NUT-FREE school so no products containing nuts can be brought into school.</a:t>
            </a:r>
          </a:p>
          <a:p>
            <a:pPr algn="just">
              <a:lnSpc>
                <a:spcPct val="107000"/>
              </a:lnSpc>
              <a:spcAft>
                <a:spcPts val="0"/>
              </a:spcAft>
            </a:pPr>
            <a:r>
              <a:rPr lang="en-GB" sz="1100" dirty="0">
                <a:latin typeface="Letter-join Plus 6" panose="02000505000000020003" pitchFamily="50" charset="0"/>
                <a:ea typeface="Calibri" panose="020F0502020204030204" pitchFamily="34" charset="0"/>
                <a:cs typeface="Times New Roman" panose="02020603050405020304" pitchFamily="18" charset="0"/>
              </a:rPr>
              <a:t>Pupils should also bring a water bottle – they have access to                                        </a:t>
            </a:r>
          </a:p>
          <a:p>
            <a:pPr algn="just">
              <a:lnSpc>
                <a:spcPct val="107000"/>
              </a:lnSpc>
              <a:spcAft>
                <a:spcPts val="0"/>
              </a:spcAft>
            </a:pPr>
            <a:r>
              <a:rPr lang="en-GB" sz="1100" dirty="0">
                <a:latin typeface="Letter-join Plus 6" panose="02000505000000020003" pitchFamily="50" charset="0"/>
                <a:ea typeface="Calibri" panose="020F0502020204030204" pitchFamily="34" charset="0"/>
                <a:cs typeface="Times New Roman" panose="02020603050405020304" pitchFamily="18" charset="0"/>
              </a:rPr>
              <a:t>fresh, filtered water freely across the school day in all year groups. </a:t>
            </a:r>
            <a:endParaRPr lang="en-GB" sz="1100" dirty="0">
              <a:effectLst/>
              <a:latin typeface="Letter-join Plus 6" panose="02000505000000020003" pitchFamily="50" charset="0"/>
              <a:ea typeface="Calibri" panose="020F0502020204030204" pitchFamily="34" charset="0"/>
              <a:cs typeface="Times New Roman" panose="02020603050405020304" pitchFamily="18" charset="0"/>
            </a:endParaRPr>
          </a:p>
          <a:p>
            <a:pPr algn="just">
              <a:lnSpc>
                <a:spcPct val="107000"/>
              </a:lnSpc>
              <a:spcAft>
                <a:spcPts val="800"/>
              </a:spcAft>
            </a:pP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pic>
        <p:nvPicPr>
          <p:cNvPr id="3074" name="Picture 2" descr="See the source image">
            <a:extLst>
              <a:ext uri="{FF2B5EF4-FFF2-40B4-BE49-F238E27FC236}">
                <a16:creationId xmlns:a16="http://schemas.microsoft.com/office/drawing/2014/main" id="{6D73CEDD-9FA2-FFEA-40A2-0392DA189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935"/>
          <a:stretch>
            <a:fillRect/>
          </a:stretch>
        </p:blipFill>
        <p:spPr bwMode="auto">
          <a:xfrm>
            <a:off x="4650377" y="8367036"/>
            <a:ext cx="526421" cy="57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5" name="Picture 3" descr="See the source image">
            <a:extLst>
              <a:ext uri="{FF2B5EF4-FFF2-40B4-BE49-F238E27FC236}">
                <a16:creationId xmlns:a16="http://schemas.microsoft.com/office/drawing/2014/main" id="{5278A46D-77DD-0E0B-20BD-78FC10771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90" y="4327035"/>
            <a:ext cx="764486" cy="108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xtBox 9">
            <a:extLst>
              <a:ext uri="{FF2B5EF4-FFF2-40B4-BE49-F238E27FC236}">
                <a16:creationId xmlns:a16="http://schemas.microsoft.com/office/drawing/2014/main" id="{65829F6D-FD6B-E67A-39AB-8E5C1B6853D9}"/>
              </a:ext>
            </a:extLst>
          </p:cNvPr>
          <p:cNvSpPr txBox="1"/>
          <p:nvPr/>
        </p:nvSpPr>
        <p:spPr>
          <a:xfrm>
            <a:off x="1108476" y="4642370"/>
            <a:ext cx="4399598" cy="750975"/>
          </a:xfrm>
          <a:prstGeom prst="rect">
            <a:avLst/>
          </a:prstGeom>
          <a:noFill/>
        </p:spPr>
        <p:txBody>
          <a:bodyPr wrap="square">
            <a:spAutoFit/>
          </a:bodyPr>
          <a:lstStyle/>
          <a:p>
            <a:pPr algn="ctr">
              <a:lnSpc>
                <a:spcPct val="107000"/>
              </a:lnSpc>
            </a:pPr>
            <a:r>
              <a:rPr lang="en-GB" sz="1000" b="1" dirty="0">
                <a:effectLst/>
                <a:latin typeface="Letter-join Plus 6" panose="02000505000000020003" pitchFamily="50" charset="0"/>
                <a:ea typeface="Calibri" panose="020F0502020204030204" pitchFamily="34" charset="0"/>
                <a:cs typeface="Times New Roman" panose="02020603050405020304" pitchFamily="18" charset="0"/>
              </a:rPr>
              <a:t>THE GOVERNMENT ARE ENFORCING INCREASED SANCTIONS FOR POOR ATTENDANCE AND PUNCTUALITY FROM SEPTEMBER. </a:t>
            </a:r>
          </a:p>
          <a:p>
            <a:pPr algn="ctr">
              <a:lnSpc>
                <a:spcPct val="107000"/>
              </a:lnSpc>
            </a:pPr>
            <a:r>
              <a:rPr lang="en-GB" sz="1000" b="1" dirty="0">
                <a:effectLst/>
                <a:latin typeface="Letter-join Plus 6" panose="02000505000000020003" pitchFamily="50" charset="0"/>
                <a:ea typeface="Calibri" panose="020F0502020204030204" pitchFamily="34" charset="0"/>
                <a:cs typeface="Times New Roman" panose="02020603050405020304" pitchFamily="18" charset="0"/>
              </a:rPr>
              <a:t>IT IS VITAL THAT CHILDREN ARE IN SCHOOL (AND ON TIME) EVERYDAY.</a:t>
            </a:r>
            <a:endParaRPr lang="en-GB" altLang="en-US" sz="1000" dirty="0">
              <a:effectLst/>
              <a:latin typeface="Letter-join Plus 6" panose="02000505000000020003" pitchFamily="50" charset="0"/>
              <a:cs typeface="Times New Roman" panose="02020603050405020304" pitchFamily="18" charset="0"/>
            </a:endParaRPr>
          </a:p>
        </p:txBody>
      </p:sp>
      <p:pic>
        <p:nvPicPr>
          <p:cNvPr id="9" name="Picture 8" descr="Logo&#10;&#10;Description automatically generated">
            <a:extLst>
              <a:ext uri="{FF2B5EF4-FFF2-40B4-BE49-F238E27FC236}">
                <a16:creationId xmlns:a16="http://schemas.microsoft.com/office/drawing/2014/main" id="{CFC6A01D-CB1B-A8BE-663D-D342F62E0E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3581" y="310614"/>
            <a:ext cx="913248" cy="926045"/>
          </a:xfrm>
          <a:prstGeom prst="rect">
            <a:avLst/>
          </a:prstGeom>
          <a:noFill/>
          <a:ln>
            <a:noFill/>
          </a:ln>
          <a:effectLst/>
        </p:spPr>
      </p:pic>
    </p:spTree>
    <p:extLst>
      <p:ext uri="{BB962C8B-B14F-4D97-AF65-F5344CB8AC3E}">
        <p14:creationId xmlns:p14="http://schemas.microsoft.com/office/powerpoint/2010/main" val="80237358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9950" y="278923"/>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u="sng" dirty="0">
                <a:latin typeface="Letter-join Plus 6" panose="02000505000000020003" pitchFamily="50" charset="0"/>
              </a:rPr>
              <a:t>Working with parents:</a:t>
            </a:r>
          </a:p>
        </p:txBody>
      </p:sp>
      <p:sp>
        <p:nvSpPr>
          <p:cNvPr id="6" name="Content Placeholder 2"/>
          <p:cNvSpPr>
            <a:spLocks noGrp="1"/>
          </p:cNvSpPr>
          <p:nvPr>
            <p:ph idx="1"/>
          </p:nvPr>
        </p:nvSpPr>
        <p:spPr>
          <a:xfrm>
            <a:off x="229950" y="607768"/>
            <a:ext cx="5151035" cy="3382342"/>
          </a:xfrm>
        </p:spPr>
        <p:txBody>
          <a:bodyPr>
            <a:normAutofit lnSpcReduction="10000"/>
          </a:bodyPr>
          <a:lstStyle/>
          <a:p>
            <a:pPr marL="0" indent="0">
              <a:buNone/>
            </a:pPr>
            <a:r>
              <a:rPr lang="en-GB" sz="1200" b="1" dirty="0">
                <a:solidFill>
                  <a:srgbClr val="7030A0"/>
                </a:solidFill>
                <a:latin typeface="Letter-join Plus 6" panose="02000505000000020003" pitchFamily="50" charset="0"/>
                <a:sym typeface="Wingdings" panose="05000000000000000000" pitchFamily="2" charset="2"/>
              </a:rPr>
              <a:t>No one knows your child better than you!</a:t>
            </a:r>
          </a:p>
          <a:p>
            <a:pPr marL="0" indent="0">
              <a:buNone/>
            </a:pPr>
            <a:r>
              <a:rPr lang="en-GB" sz="1200" dirty="0">
                <a:solidFill>
                  <a:schemeClr val="tx2"/>
                </a:solidFill>
                <a:latin typeface="Letter-join Plus 6" panose="02000505000000020003" pitchFamily="50" charset="0"/>
                <a:sym typeface="Wingdings" panose="05000000000000000000" pitchFamily="2" charset="2"/>
              </a:rPr>
              <a:t>Our parent-partnership is an integral part of school life.</a:t>
            </a:r>
          </a:p>
          <a:p>
            <a:pPr marL="0" indent="0">
              <a:buNone/>
            </a:pPr>
            <a:endParaRPr lang="en-GB" sz="800" dirty="0">
              <a:solidFill>
                <a:schemeClr val="tx2"/>
              </a:solidFill>
              <a:latin typeface="Letter-join Plus 6" panose="02000505000000020003" pitchFamily="50" charset="0"/>
              <a:sym typeface="Wingdings" panose="05000000000000000000" pitchFamily="2" charset="2"/>
            </a:endParaRPr>
          </a:p>
          <a:p>
            <a:pPr marL="0" indent="0">
              <a:buNone/>
            </a:pPr>
            <a:endParaRPr lang="en-GB" sz="800" dirty="0">
              <a:solidFill>
                <a:schemeClr val="tx2"/>
              </a:solidFill>
              <a:latin typeface="Letter-join Plus 6" panose="02000505000000020003" pitchFamily="50" charset="0"/>
              <a:sym typeface="Wingdings" panose="05000000000000000000" pitchFamily="2" charset="2"/>
            </a:endParaRPr>
          </a:p>
          <a:p>
            <a:pPr marL="0" indent="0">
              <a:buNone/>
            </a:pPr>
            <a:endParaRPr lang="en-GB" sz="800" dirty="0">
              <a:solidFill>
                <a:schemeClr val="tx2"/>
              </a:solidFill>
              <a:latin typeface="Letter-join Plus 6" panose="02000505000000020003" pitchFamily="50" charset="0"/>
              <a:sym typeface="Wingdings" panose="05000000000000000000" pitchFamily="2" charset="2"/>
            </a:endParaRPr>
          </a:p>
          <a:p>
            <a:pPr marL="0" indent="0">
              <a:buNone/>
            </a:pPr>
            <a:endParaRPr lang="en-GB" sz="800" dirty="0">
              <a:solidFill>
                <a:schemeClr val="tx2"/>
              </a:solidFill>
              <a:latin typeface="Letter-join Plus 6" panose="02000505000000020003" pitchFamily="50" charset="0"/>
              <a:sym typeface="Wingdings" panose="05000000000000000000" pitchFamily="2" charset="2"/>
            </a:endParaRPr>
          </a:p>
          <a:p>
            <a:pPr marL="0" indent="0">
              <a:buNone/>
            </a:pPr>
            <a:endParaRPr lang="en-GB" sz="800" dirty="0">
              <a:solidFill>
                <a:schemeClr val="tx2"/>
              </a:solidFill>
              <a:latin typeface="Letter-join Plus 6" panose="02000505000000020003" pitchFamily="50" charset="0"/>
              <a:sym typeface="Wingdings" panose="05000000000000000000" pitchFamily="2" charset="2"/>
            </a:endParaRPr>
          </a:p>
          <a:p>
            <a:pPr marL="0" indent="0">
              <a:buNone/>
            </a:pPr>
            <a:endParaRPr lang="en-GB" sz="800" dirty="0">
              <a:solidFill>
                <a:schemeClr val="tx2"/>
              </a:solidFill>
              <a:latin typeface="Letter-join Plus 6" panose="02000505000000020003" pitchFamily="50" charset="0"/>
              <a:sym typeface="Wingdings" panose="05000000000000000000" pitchFamily="2" charset="2"/>
            </a:endParaRPr>
          </a:p>
          <a:p>
            <a:pPr marL="0" indent="0">
              <a:buNone/>
            </a:pPr>
            <a:endParaRPr lang="en-GB" sz="800" dirty="0">
              <a:solidFill>
                <a:schemeClr val="tx2"/>
              </a:solidFill>
              <a:latin typeface="Letter-join Plus 6" panose="02000505000000020003" pitchFamily="50" charset="0"/>
              <a:sym typeface="Wingdings" panose="05000000000000000000" pitchFamily="2" charset="2"/>
            </a:endParaRPr>
          </a:p>
          <a:p>
            <a:pPr marL="0" indent="0">
              <a:buNone/>
            </a:pPr>
            <a:r>
              <a:rPr lang="en-GB" sz="1200" dirty="0">
                <a:solidFill>
                  <a:schemeClr val="tx2"/>
                </a:solidFill>
                <a:latin typeface="Letter-join Plus 6" panose="02000505000000020003" pitchFamily="50" charset="0"/>
                <a:sym typeface="Wingdings" panose="05000000000000000000" pitchFamily="2" charset="2"/>
              </a:rPr>
              <a:t>We pride ourselves on being available to listen to any queries, concerns or important information you need to share. A member of SLT is always available on the playground before and after school. Alternatively, you can contact us via phone or email </a:t>
            </a:r>
            <a:r>
              <a:rPr lang="en-GB" sz="1200" u="sng" dirty="0">
                <a:solidFill>
                  <a:schemeClr val="tx2"/>
                </a:solidFill>
                <a:latin typeface="Letter-join Plus 6" panose="02000505000000020003" pitchFamily="50" charset="0"/>
                <a:sym typeface="Wingdings" panose="05000000000000000000" pitchFamily="2" charset="2"/>
              </a:rPr>
              <a:t>staff member name@princealbert.bham.sch.uk</a:t>
            </a:r>
          </a:p>
          <a:p>
            <a:pPr marL="0" indent="0">
              <a:buNone/>
            </a:pPr>
            <a:r>
              <a:rPr lang="en-GB" sz="1200" dirty="0">
                <a:solidFill>
                  <a:schemeClr val="tx2"/>
                </a:solidFill>
                <a:latin typeface="Letter-join Plus 6" panose="02000505000000020003" pitchFamily="50" charset="0"/>
                <a:sym typeface="Wingdings" panose="05000000000000000000" pitchFamily="2" charset="2"/>
              </a:rPr>
              <a:t>Our pastoral and inclusion teams are also on hand to provide advice, support and a listening ear when one is needed.</a:t>
            </a:r>
          </a:p>
          <a:p>
            <a:pPr marL="0" indent="0">
              <a:buNone/>
            </a:pPr>
            <a:endParaRPr lang="en-GB" sz="1350" dirty="0">
              <a:solidFill>
                <a:schemeClr val="tx2"/>
              </a:solidFill>
              <a:latin typeface="Letter-join Plus 6" panose="02000505000000020003" pitchFamily="50" charset="0"/>
              <a:sym typeface="Wingdings" panose="05000000000000000000" pitchFamily="2" charset="2"/>
            </a:endParaRPr>
          </a:p>
          <a:p>
            <a:pPr marL="0" indent="0">
              <a:buNone/>
            </a:pPr>
            <a:endParaRPr lang="en-GB" sz="1125" dirty="0">
              <a:latin typeface="Letter-join Plus 6" panose="02000505000000020003" pitchFamily="50" charset="0"/>
              <a:sym typeface="Wingdings" panose="05000000000000000000" pitchFamily="2" charset="2"/>
            </a:endParaRPr>
          </a:p>
          <a:p>
            <a:pPr marL="0" indent="0">
              <a:buNone/>
            </a:pPr>
            <a:endParaRPr lang="en-GB" sz="1125" dirty="0">
              <a:solidFill>
                <a:srgbClr val="7030A0"/>
              </a:solidFill>
              <a:latin typeface="Letter-join Plus 6" panose="02000505000000020003" pitchFamily="50" charset="0"/>
            </a:endParaRP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402224" y="9504168"/>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rgbClr val="7030A0"/>
                </a:solidFill>
                <a:latin typeface="Bradley Hand ITC" panose="03070402050302030203" pitchFamily="66" charset="0"/>
              </a:rPr>
              <a:t>Aspire to be more not to have more</a:t>
            </a:r>
            <a:endParaRPr lang="en-US" altLang="en-US" sz="1575" dirty="0">
              <a:solidFill>
                <a:srgbClr val="7030A0"/>
              </a:solidFill>
              <a:latin typeface="Bradley Hand ITC" panose="03070402050302030203" pitchFamily="66" charset="0"/>
            </a:endParaRPr>
          </a:p>
        </p:txBody>
      </p:sp>
      <p:pic>
        <p:nvPicPr>
          <p:cNvPr id="7" name="Picture 6">
            <a:extLst>
              <a:ext uri="{FF2B5EF4-FFF2-40B4-BE49-F238E27FC236}">
                <a16:creationId xmlns:a16="http://schemas.microsoft.com/office/drawing/2014/main" id="{F358F704-DE44-467B-BDBB-084EF3AE9201}"/>
              </a:ext>
            </a:extLst>
          </p:cNvPr>
          <p:cNvPicPr>
            <a:picLocks noChangeAspect="1"/>
          </p:cNvPicPr>
          <p:nvPr/>
        </p:nvPicPr>
        <p:blipFill rotWithShape="1">
          <a:blip r:embed="rId2"/>
          <a:srcRect l="20409" t="35691" r="42524" b="36686"/>
          <a:stretch/>
        </p:blipFill>
        <p:spPr>
          <a:xfrm>
            <a:off x="1507496" y="1363665"/>
            <a:ext cx="2799421" cy="1129959"/>
          </a:xfrm>
          <a:prstGeom prst="rect">
            <a:avLst/>
          </a:prstGeom>
        </p:spPr>
      </p:pic>
      <p:sp>
        <p:nvSpPr>
          <p:cNvPr id="4" name="TextBox 3">
            <a:extLst>
              <a:ext uri="{FF2B5EF4-FFF2-40B4-BE49-F238E27FC236}">
                <a16:creationId xmlns:a16="http://schemas.microsoft.com/office/drawing/2014/main" id="{CF983C63-D9D6-1CE3-F69F-0A6DEAD3F884}"/>
              </a:ext>
            </a:extLst>
          </p:cNvPr>
          <p:cNvSpPr txBox="1"/>
          <p:nvPr/>
        </p:nvSpPr>
        <p:spPr>
          <a:xfrm>
            <a:off x="229950" y="4318955"/>
            <a:ext cx="6161614" cy="4893647"/>
          </a:xfrm>
          <a:prstGeom prst="rect">
            <a:avLst/>
          </a:prstGeom>
          <a:solidFill>
            <a:schemeClr val="bg1"/>
          </a:solidFill>
          <a:ln w="28575">
            <a:solidFill>
              <a:schemeClr val="tx1"/>
            </a:solidFill>
          </a:ln>
        </p:spPr>
        <p:txBody>
          <a:bodyPr wrap="square" rtlCol="0">
            <a:spAutoFit/>
          </a:bodyPr>
          <a:lstStyle/>
          <a:p>
            <a:pPr marL="0" indent="0">
              <a:buNone/>
            </a:pPr>
            <a:r>
              <a:rPr lang="en-GB" sz="1200" b="1" dirty="0">
                <a:solidFill>
                  <a:srgbClr val="7030A0"/>
                </a:solidFill>
                <a:latin typeface="Calibri" panose="020F0502020204030204" pitchFamily="34" charset="0"/>
                <a:cs typeface="Calibri" panose="020F0502020204030204" pitchFamily="34" charset="0"/>
              </a:rPr>
              <a:t>Parent and School Communication  </a:t>
            </a:r>
            <a:endParaRPr lang="en-GB" sz="1200" dirty="0">
              <a:solidFill>
                <a:srgbClr val="7030A0"/>
              </a:solidFill>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As a trust, effective communication with our school communities is extremely                                                                                 important to us. From time to time we know that you may have queries or                                                  questions that you need to raise with school staff or the senior team. We                                           understand that it is important for you to know when you should expect to                                           receive a response.  </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We will aim to respond to parent enquiries as follows:  </a:t>
            </a:r>
          </a:p>
          <a:p>
            <a:pPr marL="171450" indent="-171450">
              <a:buFont typeface="Wingdings" panose="05000000000000000000" pitchFamily="2" charset="2"/>
              <a:buChar char="§"/>
            </a:pPr>
            <a:r>
              <a:rPr lang="en-GB" sz="1200" i="1" dirty="0">
                <a:latin typeface="Calibri" panose="020F0502020204030204" pitchFamily="34" charset="0"/>
                <a:cs typeface="Calibri" panose="020F0502020204030204" pitchFamily="34" charset="0"/>
              </a:rPr>
              <a:t>If you call the school and require a phone call back, we will endeavour to return your call within 24 hours. </a:t>
            </a:r>
            <a:endParaRPr lang="en-GB"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en-GB" sz="1200" i="1" dirty="0">
                <a:latin typeface="Calibri" panose="020F0502020204030204" pitchFamily="34" charset="0"/>
                <a:cs typeface="Calibri" panose="020F0502020204030204" pitchFamily="34" charset="0"/>
              </a:rPr>
              <a:t>If you email your enquiry, we will endeavour to reply to your email within 48 hours of receipt. </a:t>
            </a:r>
            <a:endParaRPr lang="en-GB"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en-GB" sz="1200" i="1" dirty="0">
                <a:latin typeface="Calibri" panose="020F0502020204030204" pitchFamily="34" charset="0"/>
                <a:cs typeface="Calibri" panose="020F0502020204030204" pitchFamily="34" charset="0"/>
              </a:rPr>
              <a:t>If you send in a written letter, we will endeavour to acknowledge receipt of the correspondence within 72 hours (unless an existing policy sets out an alternative timeframe).  </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We hope that you will find these timeframes useful for your reference. They apply to the working day and are not applicable during holiday periods. </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As ever, members of the staff team will always try to make themselves available to you in the morning and at the end of the day and in the first instance you should see your child’s class teacher in order that they can assist you in a timely way. If you ever have an urgent concern, please make the school aware so that we can respond appropriately.</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We politely remind you that we can only discuss your child with you and are not able to discuss or share information relating to any other pupil.   </a:t>
            </a: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All contact details for the school are available via the school website. </a:t>
            </a:r>
          </a:p>
        </p:txBody>
      </p:sp>
      <p:pic>
        <p:nvPicPr>
          <p:cNvPr id="10" name="Picture 9" descr="PACT Logo Large">
            <a:extLst>
              <a:ext uri="{FF2B5EF4-FFF2-40B4-BE49-F238E27FC236}">
                <a16:creationId xmlns:a16="http://schemas.microsoft.com/office/drawing/2014/main" id="{35E3127B-7C75-AE67-AA26-0CB7D5B13E7A}"/>
              </a:ext>
            </a:extLst>
          </p:cNvPr>
          <p:cNvPicPr>
            <a:picLocks noChangeAspect="1"/>
          </p:cNvPicPr>
          <p:nvPr/>
        </p:nvPicPr>
        <p:blipFill rotWithShape="1">
          <a:blip r:embed="rId3">
            <a:extLst>
              <a:ext uri="{28A0092B-C50C-407E-A947-70E740481C1C}">
                <a14:useLocalDpi xmlns:a14="http://schemas.microsoft.com/office/drawing/2010/main" val="0"/>
              </a:ext>
            </a:extLst>
          </a:blip>
          <a:srcRect t="200" r="73087"/>
          <a:stretch/>
        </p:blipFill>
        <p:spPr bwMode="auto">
          <a:xfrm>
            <a:off x="5437359" y="4414557"/>
            <a:ext cx="892860" cy="871530"/>
          </a:xfrm>
          <a:prstGeom prst="rect">
            <a:avLst/>
          </a:prstGeom>
          <a:noFill/>
          <a:ln>
            <a:noFill/>
          </a:ln>
        </p:spPr>
      </p:pic>
      <p:pic>
        <p:nvPicPr>
          <p:cNvPr id="9" name="Picture 8" descr="Logo&#10;&#10;Description automatically generated">
            <a:extLst>
              <a:ext uri="{FF2B5EF4-FFF2-40B4-BE49-F238E27FC236}">
                <a16:creationId xmlns:a16="http://schemas.microsoft.com/office/drawing/2014/main" id="{8D591DDC-8500-A905-F667-3739F4004F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4551" y="235311"/>
            <a:ext cx="993499" cy="1007421"/>
          </a:xfrm>
          <a:prstGeom prst="rect">
            <a:avLst/>
          </a:prstGeom>
          <a:noFill/>
          <a:ln>
            <a:noFill/>
          </a:ln>
          <a:effectLst/>
        </p:spPr>
      </p:pic>
    </p:spTree>
    <p:extLst>
      <p:ext uri="{BB962C8B-B14F-4D97-AF65-F5344CB8AC3E}">
        <p14:creationId xmlns:p14="http://schemas.microsoft.com/office/powerpoint/2010/main" val="1381099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 calcmode="lin" valueType="num">
                                      <p:cBhvr additive="base">
                                        <p:cTn id="1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8202" y="192285"/>
            <a:ext cx="4861258" cy="926045"/>
          </a:xfrm>
          <a:prstGeom prst="rect">
            <a:avLst/>
          </a:prstGeom>
        </p:spPr>
        <p:txBody>
          <a:bodyPr vert="horz" lIns="51435" tIns="25718" rIns="51435" bIns="25718"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600" b="1" u="sng" dirty="0">
                <a:latin typeface="Letter-join Plus 6" panose="02000505000000020003" pitchFamily="50" charset="0"/>
              </a:rPr>
              <a:t>Other important information:</a:t>
            </a:r>
          </a:p>
        </p:txBody>
      </p:sp>
      <p:sp>
        <p:nvSpPr>
          <p:cNvPr id="6" name="Content Placeholder 2"/>
          <p:cNvSpPr>
            <a:spLocks noGrp="1"/>
          </p:cNvSpPr>
          <p:nvPr>
            <p:ph idx="1"/>
          </p:nvPr>
        </p:nvSpPr>
        <p:spPr>
          <a:xfrm>
            <a:off x="178202" y="587442"/>
            <a:ext cx="5151035" cy="8336293"/>
          </a:xfrm>
        </p:spPr>
        <p:txBody>
          <a:bodyPr>
            <a:normAutofit/>
          </a:bodyPr>
          <a:lstStyle/>
          <a:p>
            <a:pPr marL="0" indent="0">
              <a:buNone/>
            </a:pPr>
            <a:r>
              <a:rPr lang="en-GB" sz="1200" u="sng" dirty="0">
                <a:solidFill>
                  <a:srgbClr val="7030A0"/>
                </a:solidFill>
                <a:latin typeface="Letter-join Plus 6" panose="02000505000000020003" pitchFamily="50" charset="0"/>
              </a:rPr>
              <a:t>Friday afternoons:</a:t>
            </a:r>
          </a:p>
          <a:p>
            <a:r>
              <a:rPr lang="en-GB" sz="1200" dirty="0">
                <a:latin typeface="Letter-join Plus 6" panose="02000505000000020003" pitchFamily="50" charset="0"/>
              </a:rPr>
              <a:t>Our school closes at 1pm to most children on Friday afternoons. </a:t>
            </a:r>
          </a:p>
          <a:p>
            <a:r>
              <a:rPr lang="en-GB" sz="1200" dirty="0">
                <a:latin typeface="Letter-join Plus 6" panose="02000505000000020003" pitchFamily="50" charset="0"/>
              </a:rPr>
              <a:t>This is to allow for statutory PPA time for teachers and prevents children from having multiple teachers across the school week. It is an approach which has been used successfully for several years. </a:t>
            </a:r>
          </a:p>
          <a:p>
            <a:r>
              <a:rPr lang="en-GB" sz="1200" dirty="0">
                <a:latin typeface="Letter-join Plus 6" panose="02000505000000020003" pitchFamily="50" charset="0"/>
              </a:rPr>
              <a:t>‘Friday Club’ is provided as provision for parents who are unable to collect their child at 1pm due to work or education commitments. The full criteria for eligibility is shown below: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tabLst>
                <a:tab pos="457200" algn="l"/>
              </a:tabLs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0"/>
              </a:spcBef>
              <a:buFont typeface="Symbol" panose="05050102010706020507" pitchFamily="18" charset="2"/>
              <a:buChar char=""/>
              <a:tabLst>
                <a:tab pos="457200" algn="l"/>
              </a:tabLs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0"/>
              </a:spcBef>
              <a:buFont typeface="Symbol" panose="05050102010706020507" pitchFamily="18" charset="2"/>
              <a:buChar char=""/>
              <a:tabLst>
                <a:tab pos="45720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Both parents/ single parent working.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tabLst>
                <a:tab pos="45720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Both parents/ single parent in full-time education.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tabLst>
                <a:tab pos="45720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One parent working, one in full-time education.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tabLst>
                <a:tab pos="457200" algn="l"/>
              </a:tabLst>
            </a:pPr>
            <a:r>
              <a:rPr lang="en-GB" sz="1000" dirty="0">
                <a:effectLst/>
                <a:latin typeface="Calibri" panose="020F0502020204030204" pitchFamily="34" charset="0"/>
                <a:ea typeface="Calibri" panose="020F0502020204030204" pitchFamily="34" charset="0"/>
                <a:cs typeface="Calibri" panose="020F0502020204030204" pitchFamily="34" charset="0"/>
              </a:rPr>
              <a:t>Children</a:t>
            </a:r>
            <a:r>
              <a:rPr lang="en-US" sz="1000" dirty="0">
                <a:effectLst/>
                <a:latin typeface="Calibri" panose="020F0502020204030204" pitchFamily="34" charset="0"/>
                <a:ea typeface="Calibri" panose="020F0502020204030204" pitchFamily="34" charset="0"/>
                <a:cs typeface="Calibri" panose="020F0502020204030204" pitchFamily="34" charset="0"/>
              </a:rPr>
              <a:t> with EHCPs.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Calibri" panose="020F0502020204030204" pitchFamily="34" charset="0"/>
              </a:rPr>
              <a:t>SEND children who are on the SEN register with a specific, identified learning need (</a:t>
            </a:r>
            <a:r>
              <a:rPr lang="en-US" sz="1000" dirty="0" err="1">
                <a:effectLst/>
                <a:latin typeface="Calibri" panose="020F0502020204030204" pitchFamily="34" charset="0"/>
                <a:ea typeface="Calibri" panose="020F0502020204030204" pitchFamily="34" charset="0"/>
                <a:cs typeface="Calibri" panose="020F0502020204030204" pitchFamily="34" charset="0"/>
              </a:rPr>
              <a:t>eg</a:t>
            </a:r>
            <a:r>
              <a:rPr lang="en-US" sz="1000" dirty="0">
                <a:effectLst/>
                <a:latin typeface="Calibri" panose="020F0502020204030204" pitchFamily="34" charset="0"/>
                <a:ea typeface="Calibri" panose="020F0502020204030204" pitchFamily="34" charset="0"/>
                <a:cs typeface="Calibri" panose="020F0502020204030204" pitchFamily="34" charset="0"/>
              </a:rPr>
              <a:t>: Hearing impairment).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Calibri" panose="020F0502020204030204" pitchFamily="34" charset="0"/>
              </a:rPr>
              <a:t>Children with Social Services or Family Support Worker involvement.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tabLst>
                <a:tab pos="45720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Children with specific pastoral need as identified by school.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Calibri" panose="020F0502020204030204" pitchFamily="34" charset="0"/>
              </a:rPr>
              <a:t>There will be a small number of additional places that can also be used. (If a problem arises, which means your child has to stay in school for a Friday afternoon then this will be by arrangement with the Head of School and the school must have </a:t>
            </a:r>
            <a:r>
              <a:rPr lang="en-GB" sz="1000" dirty="0">
                <a:effectLst/>
                <a:latin typeface="Calibri" panose="020F0502020204030204" pitchFamily="34" charset="0"/>
                <a:ea typeface="Calibri" panose="020F0502020204030204" pitchFamily="34" charset="0"/>
                <a:cs typeface="Calibri" panose="020F0502020204030204" pitchFamily="34" charset="0"/>
              </a:rPr>
              <a:t>at least 7 days’ notice.)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There is no charge for accessing Friday Club.</a:t>
            </a:r>
          </a:p>
          <a:p>
            <a:pPr marL="0" lvl="0" indent="0">
              <a:spcBef>
                <a:spcPts val="0"/>
              </a:spcBef>
              <a:buNone/>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chemeClr val="tx1"/>
                </a:solidFill>
                <a:latin typeface="Letter-join Plus 6" panose="02000505000000020003" pitchFamily="50" charset="0"/>
              </a:rPr>
              <a:t>If you believe your child is eligible for Friday Club provision, please email </a:t>
            </a:r>
            <a:r>
              <a:rPr lang="en-GB" sz="1200" dirty="0">
                <a:solidFill>
                  <a:schemeClr val="tx1"/>
                </a:solidFill>
                <a:latin typeface="Letter-join Plus 6" panose="02000505000000020003" pitchFamily="50" charset="0"/>
                <a:hlinkClick r:id="rId2">
                  <a:extLst>
                    <a:ext uri="{A12FA001-AC4F-418D-AE19-62706E023703}">
                      <ahyp:hlinkClr xmlns:ahyp="http://schemas.microsoft.com/office/drawing/2018/hyperlinkcolor" val="tx"/>
                    </a:ext>
                  </a:extLst>
                </a:hlinkClick>
              </a:rPr>
              <a:t>enquiry@princealbert.bham.sch.uk</a:t>
            </a:r>
            <a:r>
              <a:rPr lang="en-GB" sz="1200" dirty="0">
                <a:solidFill>
                  <a:schemeClr val="tx1"/>
                </a:solidFill>
                <a:latin typeface="Letter-join Plus 6" panose="02000505000000020003" pitchFamily="50" charset="0"/>
              </a:rPr>
              <a:t> to book their place for September.</a:t>
            </a:r>
          </a:p>
          <a:p>
            <a:pPr marL="0" indent="0">
              <a:buNone/>
            </a:pPr>
            <a:endParaRPr lang="en-GB" u="sng" dirty="0">
              <a:solidFill>
                <a:srgbClr val="7030A0"/>
              </a:solidFill>
              <a:latin typeface="Letter-join Plus 6" panose="02000505000000020003" pitchFamily="50" charset="0"/>
            </a:endParaRPr>
          </a:p>
          <a:p>
            <a:pPr marL="0" indent="0">
              <a:buNone/>
            </a:pPr>
            <a:r>
              <a:rPr lang="en-GB" sz="1200" u="sng" dirty="0">
                <a:solidFill>
                  <a:srgbClr val="7030A0"/>
                </a:solidFill>
                <a:latin typeface="Letter-join Plus 6" panose="02000505000000020003" pitchFamily="50" charset="0"/>
              </a:rPr>
              <a:t>Medicines and illness: </a:t>
            </a:r>
            <a:endParaRPr lang="en-GB" sz="1200" dirty="0">
              <a:solidFill>
                <a:srgbClr val="7030A0"/>
              </a:solidFill>
              <a:latin typeface="Letter-join Plus 6" panose="02000505000000020003" pitchFamily="50" charset="0"/>
            </a:endParaRPr>
          </a:p>
          <a:p>
            <a:r>
              <a:rPr lang="en-GB" sz="1200" dirty="0">
                <a:latin typeface="Letter-join Plus 6" panose="02000505000000020003" pitchFamily="50" charset="0"/>
              </a:rPr>
              <a:t>We are willing to help with asthma, allergies or long-term illnesses. Please ensure that you visit the school office and complete any relevant paperwork for medication to be administered during the school day.</a:t>
            </a:r>
          </a:p>
          <a:p>
            <a:r>
              <a:rPr lang="en-GB" sz="1200" dirty="0">
                <a:latin typeface="Letter-join Plus 6" panose="02000505000000020003" pitchFamily="50" charset="0"/>
              </a:rPr>
              <a:t>It is vital that school are made aware of </a:t>
            </a:r>
            <a:r>
              <a:rPr lang="en-GB" sz="1200" b="1" u="sng" dirty="0">
                <a:latin typeface="Letter-join Plus 6" panose="02000505000000020003" pitchFamily="50" charset="0"/>
              </a:rPr>
              <a:t>any medical need </a:t>
            </a:r>
            <a:r>
              <a:rPr lang="en-GB" sz="1200" dirty="0">
                <a:latin typeface="Letter-join Plus 6" panose="02000505000000020003" pitchFamily="50" charset="0"/>
              </a:rPr>
              <a:t>for your child so that we can support appropriately. Children with any medical need that requires medication e.g. an inhaler or EpiPen, </a:t>
            </a:r>
            <a:r>
              <a:rPr lang="en-GB" sz="1200" u="sng" dirty="0">
                <a:latin typeface="Letter-join Plus 6" panose="02000505000000020003" pitchFamily="50" charset="0"/>
              </a:rPr>
              <a:t>must</a:t>
            </a:r>
            <a:r>
              <a:rPr lang="en-GB" sz="1200" dirty="0">
                <a:latin typeface="Letter-join Plus 6" panose="02000505000000020003" pitchFamily="50" charset="0"/>
              </a:rPr>
              <a:t> have medication in school and this </a:t>
            </a:r>
            <a:r>
              <a:rPr lang="en-GB" sz="1200" u="sng" dirty="0">
                <a:latin typeface="Letter-join Plus 6" panose="02000505000000020003" pitchFamily="50" charset="0"/>
              </a:rPr>
              <a:t>must be in date.</a:t>
            </a:r>
            <a:endParaRPr lang="en-GB" sz="1200" dirty="0">
              <a:latin typeface="Letter-join Plus 6" panose="02000505000000020003" pitchFamily="50" charset="0"/>
            </a:endParaRPr>
          </a:p>
          <a:p>
            <a:r>
              <a:rPr lang="en-GB" sz="1200" dirty="0">
                <a:latin typeface="Letter-join Plus 6" panose="02000505000000020003" pitchFamily="50" charset="0"/>
              </a:rPr>
              <a:t>If your child has been suffering from sickness and diarrhoea, please DO NOT bring them into school for at least 48 hours, until after the infection has cleared. </a:t>
            </a:r>
            <a:endParaRPr lang="en-GB" sz="1200" dirty="0">
              <a:latin typeface="Letter-join Plus 6" panose="02000505000000020003" pitchFamily="50" charset="0"/>
              <a:sym typeface="Wingdings" panose="05000000000000000000" pitchFamily="2" charset="2"/>
            </a:endParaRPr>
          </a:p>
          <a:p>
            <a:pPr marL="0" indent="0">
              <a:buNone/>
            </a:pPr>
            <a:endParaRPr lang="en-GB" sz="1125" dirty="0">
              <a:solidFill>
                <a:srgbClr val="7030A0"/>
              </a:solidFill>
              <a:latin typeface="Letter-join Plus 6" panose="02000505000000020003" pitchFamily="50" charset="0"/>
            </a:endParaRPr>
          </a:p>
          <a:p>
            <a:endParaRPr lang="en-GB" dirty="0">
              <a:latin typeface="Letter-join Plus 6" panose="02000505000000020003" pitchFamily="50" charset="0"/>
            </a:endParaRPr>
          </a:p>
        </p:txBody>
      </p:sp>
      <p:sp>
        <p:nvSpPr>
          <p:cNvPr id="2" name="Text Box 6">
            <a:extLst>
              <a:ext uri="{FF2B5EF4-FFF2-40B4-BE49-F238E27FC236}">
                <a16:creationId xmlns:a16="http://schemas.microsoft.com/office/drawing/2014/main" id="{D9B42AB9-24EF-4A4D-A6FA-0ADB5EFE7127}"/>
              </a:ext>
            </a:extLst>
          </p:cNvPr>
          <p:cNvSpPr txBox="1">
            <a:spLocks noChangeArrowheads="1"/>
          </p:cNvSpPr>
          <p:nvPr/>
        </p:nvSpPr>
        <p:spPr bwMode="auto">
          <a:xfrm>
            <a:off x="402224" y="9504168"/>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rgbClr val="7030A0"/>
                </a:solidFill>
                <a:latin typeface="Bradley Hand ITC" panose="03070402050302030203" pitchFamily="66" charset="0"/>
              </a:rPr>
              <a:t>Aspire to be more not to have more</a:t>
            </a:r>
            <a:endParaRPr lang="en-US" altLang="en-US" sz="1575" dirty="0">
              <a:solidFill>
                <a:srgbClr val="7030A0"/>
              </a:solidFill>
              <a:latin typeface="Bradley Hand ITC" panose="03070402050302030203" pitchFamily="66" charset="0"/>
            </a:endParaRPr>
          </a:p>
        </p:txBody>
      </p:sp>
      <p:pic>
        <p:nvPicPr>
          <p:cNvPr id="3074" name="Picture 2" descr="See the source image">
            <a:extLst>
              <a:ext uri="{FF2B5EF4-FFF2-40B4-BE49-F238E27FC236}">
                <a16:creationId xmlns:a16="http://schemas.microsoft.com/office/drawing/2014/main" id="{57B959FC-7698-491F-B90E-3F3E46483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191" y="6580658"/>
            <a:ext cx="418829" cy="8748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ee the source image">
            <a:extLst>
              <a:ext uri="{FF2B5EF4-FFF2-40B4-BE49-F238E27FC236}">
                <a16:creationId xmlns:a16="http://schemas.microsoft.com/office/drawing/2014/main" id="{FC8D96C6-D4B5-2664-2C0D-4BA7A6B3E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733" y="7869283"/>
            <a:ext cx="802746" cy="7700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e the source image">
            <a:extLst>
              <a:ext uri="{FF2B5EF4-FFF2-40B4-BE49-F238E27FC236}">
                <a16:creationId xmlns:a16="http://schemas.microsoft.com/office/drawing/2014/main" id="{4A3A3A16-308C-AE35-0689-2EE697E331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7977597"/>
            <a:ext cx="1070464" cy="661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2EFFDE81-5425-0F6D-221B-330FB33354A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77911" y="334712"/>
            <a:ext cx="772789" cy="783618"/>
          </a:xfrm>
          <a:prstGeom prst="rect">
            <a:avLst/>
          </a:prstGeom>
          <a:noFill/>
          <a:ln>
            <a:noFill/>
          </a:ln>
          <a:effectLst/>
        </p:spPr>
      </p:pic>
    </p:spTree>
    <p:extLst>
      <p:ext uri="{BB962C8B-B14F-4D97-AF65-F5344CB8AC3E}">
        <p14:creationId xmlns:p14="http://schemas.microsoft.com/office/powerpoint/2010/main" val="254825219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85EC14-4FF5-C5CA-91EB-9033C4EDA0A8}"/>
              </a:ext>
            </a:extLst>
          </p:cNvPr>
          <p:cNvGraphicFramePr>
            <a:graphicFrameLocks noGrp="1"/>
          </p:cNvGraphicFramePr>
          <p:nvPr>
            <p:extLst>
              <p:ext uri="{D42A27DB-BD31-4B8C-83A1-F6EECF244321}">
                <p14:modId xmlns:p14="http://schemas.microsoft.com/office/powerpoint/2010/main" val="3983151558"/>
              </p:ext>
            </p:extLst>
          </p:nvPr>
        </p:nvGraphicFramePr>
        <p:xfrm>
          <a:off x="548245" y="2205642"/>
          <a:ext cx="5478562" cy="6307470"/>
        </p:xfrm>
        <a:graphic>
          <a:graphicData uri="http://schemas.openxmlformats.org/drawingml/2006/table">
            <a:tbl>
              <a:tblPr firstRow="1" firstCol="1" bandRow="1"/>
              <a:tblGrid>
                <a:gridCol w="1260133">
                  <a:extLst>
                    <a:ext uri="{9D8B030D-6E8A-4147-A177-3AD203B41FA5}">
                      <a16:colId xmlns:a16="http://schemas.microsoft.com/office/drawing/2014/main" val="2417854363"/>
                    </a:ext>
                  </a:extLst>
                </a:gridCol>
                <a:gridCol w="1411033">
                  <a:extLst>
                    <a:ext uri="{9D8B030D-6E8A-4147-A177-3AD203B41FA5}">
                      <a16:colId xmlns:a16="http://schemas.microsoft.com/office/drawing/2014/main" val="4195908519"/>
                    </a:ext>
                  </a:extLst>
                </a:gridCol>
                <a:gridCol w="2807396">
                  <a:extLst>
                    <a:ext uri="{9D8B030D-6E8A-4147-A177-3AD203B41FA5}">
                      <a16:colId xmlns:a16="http://schemas.microsoft.com/office/drawing/2014/main" val="2159443683"/>
                    </a:ext>
                  </a:extLst>
                </a:gridCol>
              </a:tblGrid>
              <a:tr h="341624">
                <a:tc gridSpan="3">
                  <a:txBody>
                    <a:bodyPr/>
                    <a:lstStyle/>
                    <a:p>
                      <a:pPr algn="ctr">
                        <a:lnSpc>
                          <a:spcPct val="107000"/>
                        </a:lnSpc>
                        <a:spcAft>
                          <a:spcPts val="800"/>
                        </a:spcAft>
                      </a:pPr>
                      <a:r>
                        <a:rPr lang="en-GB" sz="900" b="1" dirty="0">
                          <a:solidFill>
                            <a:srgbClr val="FFFFFF"/>
                          </a:solidFill>
                          <a:effectLst/>
                          <a:latin typeface="Letter-join Plus 6" panose="02000505000000020003" pitchFamily="50" charset="0"/>
                          <a:ea typeface="Calibri" panose="020F0502020204030204" pitchFamily="34" charset="0"/>
                          <a:cs typeface="Times New Roman" panose="02020603050405020304" pitchFamily="18" charset="0"/>
                        </a:rPr>
                        <a:t>TERM DATES FOR ACADEMIC YEAR 2022-2023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600" b="1" dirty="0">
                          <a:solidFill>
                            <a:srgbClr val="FFFFFF"/>
                          </a:solidFill>
                          <a:effectLst/>
                          <a:latin typeface="Letter-join Plus 6" panose="02000505000000020003" pitchFamily="50"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9669103"/>
                  </a:ext>
                </a:extLst>
              </a:tr>
              <a:tr h="239404">
                <a:tc>
                  <a:txBody>
                    <a:bodyPr/>
                    <a:lstStyle/>
                    <a:p>
                      <a:pPr algn="ctr">
                        <a:lnSpc>
                          <a:spcPct val="107000"/>
                        </a:lnSpc>
                        <a:spcAft>
                          <a:spcPts val="800"/>
                        </a:spcAft>
                      </a:pPr>
                      <a:r>
                        <a:rPr lang="en-GB" sz="800" b="1" dirty="0">
                          <a:solidFill>
                            <a:srgbClr val="FFFFFF"/>
                          </a:solidFill>
                          <a:effectLst/>
                          <a:latin typeface="Letter-join Plus 6" panose="02000505000000020003" pitchFamily="50" charset="0"/>
                          <a:ea typeface="Calibri" panose="020F0502020204030204" pitchFamily="34" charset="0"/>
                          <a:cs typeface="Times New Roman" panose="02020603050405020304" pitchFamily="18" charset="0"/>
                        </a:rPr>
                        <a:t>TERM:</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07000"/>
                        </a:lnSpc>
                        <a:spcAft>
                          <a:spcPts val="0"/>
                        </a:spcAft>
                      </a:pPr>
                      <a:r>
                        <a:rPr lang="en-GB" sz="800" b="1" dirty="0">
                          <a:solidFill>
                            <a:srgbClr val="FFFFFF"/>
                          </a:solidFill>
                          <a:effectLst/>
                          <a:latin typeface="Letter-join Plus 6" panose="02000505000000020003" pitchFamily="50" charset="0"/>
                          <a:ea typeface="Calibri" panose="020F0502020204030204" pitchFamily="34" charset="0"/>
                          <a:cs typeface="Times New Roman" panose="02020603050405020304" pitchFamily="18" charset="0"/>
                        </a:rPr>
                        <a:t>DATES:</a:t>
                      </a:r>
                    </a:p>
                    <a:p>
                      <a:pPr algn="ctr">
                        <a:lnSpc>
                          <a:spcPct val="107000"/>
                        </a:lnSpc>
                        <a:spcAft>
                          <a:spcPts val="800"/>
                        </a:spcAft>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GB" sz="800" b="1" dirty="0">
                          <a:solidFill>
                            <a:srgbClr val="FFFFFF"/>
                          </a:solidFill>
                          <a:effectLst/>
                          <a:latin typeface="Letter-join Plus 6" panose="02000505000000020003" pitchFamily="50" charset="0"/>
                          <a:ea typeface="Calibri" panose="020F0502020204030204" pitchFamily="34" charset="0"/>
                          <a:cs typeface="Times New Roman" panose="02020603050405020304" pitchFamily="18" charset="0"/>
                        </a:rPr>
                        <a:t>ADDITIONAL INFORMATION: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14145796"/>
                  </a:ext>
                </a:extLst>
              </a:tr>
              <a:tr h="385279">
                <a:tc rowSpan="5">
                  <a:txBody>
                    <a:bodyPr/>
                    <a:lstStyle/>
                    <a:p>
                      <a:pPr algn="ctr">
                        <a:lnSpc>
                          <a:spcPct val="107000"/>
                        </a:lnSpc>
                        <a:spcAft>
                          <a:spcPts val="800"/>
                        </a:spcAft>
                      </a:pPr>
                      <a:r>
                        <a:rPr lang="en-GB" sz="1000" b="1"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rPr>
                        <a:t>AUTUMN</a:t>
                      </a:r>
                      <a:endParaRPr lang="en-GB"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Wednesday 7</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September </a:t>
                      </a:r>
                      <a:endParaRPr lang="en-GB" sz="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School opens to all pupils from Reception to Y6 (8:45am)</a:t>
                      </a:r>
                    </a:p>
                    <a:p>
                      <a:pP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3538974"/>
                  </a:ext>
                </a:extLst>
              </a:tr>
              <a:tr h="390989">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Friday 21</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st</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October </a:t>
                      </a:r>
                      <a:endParaRPr lang="en-GB" sz="8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1.1 finishes. School closes for half term at 1pm </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(Friday club provision is on for those who need it)</a:t>
                      </a:r>
                    </a:p>
                    <a:p>
                      <a:pPr>
                        <a:lnSpc>
                          <a:spcPct val="107000"/>
                        </a:lnSpc>
                        <a:spcAft>
                          <a:spcPts val="0"/>
                        </a:spcAft>
                      </a:pPr>
                      <a:endParaRPr lang="en-GB" sz="800" dirty="0">
                        <a:effectLst/>
                        <a:latin typeface="Letter-join Plus 6" panose="02000505000000020003" pitchFamily="50"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9348115"/>
                  </a:ext>
                </a:extLst>
              </a:tr>
              <a:tr h="385279">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Monday 31</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st</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October</a:t>
                      </a:r>
                      <a:endParaRPr lang="en-GB" sz="8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Teacher training day</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School closed to all pupils</a:t>
                      </a:r>
                    </a:p>
                    <a:p>
                      <a:pP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7153249"/>
                  </a:ext>
                </a:extLst>
              </a:tr>
              <a:tr h="456302">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Tuesday 1</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st</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November </a:t>
                      </a:r>
                      <a:endParaRPr lang="en-GB" sz="8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School reopens to pupils</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1.2 begins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89458787"/>
                  </a:ext>
                </a:extLst>
              </a:tr>
              <a:tr h="456302">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Friday 16</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December</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1.2 ends. School closes for Christmas holidays to all pupils at 1pm (No Friday Club provision)</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5005995"/>
                  </a:ext>
                </a:extLst>
              </a:tr>
              <a:tr h="362233">
                <a:tc rowSpan="5">
                  <a:txBody>
                    <a:bodyPr/>
                    <a:lstStyle/>
                    <a:p>
                      <a:pPr algn="ctr">
                        <a:lnSpc>
                          <a:spcPct val="107000"/>
                        </a:lnSpc>
                        <a:spcAft>
                          <a:spcPts val="800"/>
                        </a:spcAft>
                      </a:pPr>
                      <a:r>
                        <a:rPr lang="en-GB" sz="1000" b="1"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rPr>
                        <a:t>SPRING</a:t>
                      </a:r>
                      <a:endParaRPr lang="en-GB"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Tuesday 3</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rd</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January </a:t>
                      </a:r>
                      <a:endParaRPr lang="en-GB" sz="8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Teacher training day</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School closed to all pupils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3511667"/>
                  </a:ext>
                </a:extLst>
              </a:tr>
              <a:tr h="327770">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Wednesday 4</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January</a:t>
                      </a:r>
                      <a:endParaRPr lang="en-GB" sz="8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School reopens to pupils</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2.1 begins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93085149"/>
                  </a:ext>
                </a:extLst>
              </a:tr>
              <a:tr h="327770">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Friday 17</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February </a:t>
                      </a:r>
                      <a:endParaRPr lang="en-GB" sz="8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2.1 finishes. School closes for half term at 1pm </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(Friday club provision is on for those who need it)</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78859900"/>
                  </a:ext>
                </a:extLst>
              </a:tr>
              <a:tr h="390989">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Monday 27</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February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School reopens to pupils</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2.2 begins</a:t>
                      </a:r>
                    </a:p>
                    <a:p>
                      <a:pPr>
                        <a:lnSpc>
                          <a:spcPct val="107000"/>
                        </a:lnSpc>
                        <a:spcAft>
                          <a:spcPts val="0"/>
                        </a:spcAft>
                      </a:pPr>
                      <a:endParaRPr lang="en-GB" sz="800" dirty="0">
                        <a:effectLst/>
                        <a:latin typeface="Letter-join Plus 6" panose="02000505000000020003" pitchFamily="50"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03887707"/>
                  </a:ext>
                </a:extLst>
              </a:tr>
              <a:tr h="390989">
                <a:tc vMerge="1">
                  <a:txBody>
                    <a:bodyPr/>
                    <a:lstStyle/>
                    <a:p>
                      <a:pP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Friday 31</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st</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March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2.2 ends. School closes for Easter holidays to all pupils at 1pm (No Friday Club provision)</a:t>
                      </a:r>
                    </a:p>
                    <a:p>
                      <a:pPr>
                        <a:lnSpc>
                          <a:spcPct val="107000"/>
                        </a:lnSpc>
                        <a:spcAft>
                          <a:spcPts val="0"/>
                        </a:spcAft>
                      </a:pPr>
                      <a:endParaRPr lang="en-GB" sz="800" dirty="0">
                        <a:effectLst/>
                        <a:latin typeface="Letter-join Plus 6" panose="02000505000000020003" pitchFamily="50"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563206"/>
                  </a:ext>
                </a:extLst>
              </a:tr>
              <a:tr h="268811">
                <a:tc rowSpan="6">
                  <a:txBody>
                    <a:bodyPr/>
                    <a:lstStyle/>
                    <a:p>
                      <a:pPr algn="ctr">
                        <a:lnSpc>
                          <a:spcPct val="107000"/>
                        </a:lnSpc>
                        <a:spcAft>
                          <a:spcPts val="800"/>
                        </a:spcAft>
                      </a:pPr>
                      <a:r>
                        <a:rPr lang="en-GB" sz="1000" b="1" dirty="0">
                          <a:solidFill>
                            <a:srgbClr val="7030A0"/>
                          </a:solidFill>
                          <a:effectLst/>
                          <a:latin typeface="Letter-join Plus 6" panose="02000505000000020003" pitchFamily="50" charset="0"/>
                          <a:ea typeface="Calibri" panose="020F0502020204030204" pitchFamily="34" charset="0"/>
                          <a:cs typeface="Times New Roman" panose="02020603050405020304" pitchFamily="18" charset="0"/>
                        </a:rPr>
                        <a:t>SUMMER</a:t>
                      </a:r>
                      <a:endParaRPr lang="en-GB"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Monday 17</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April </a:t>
                      </a:r>
                      <a:endParaRPr lang="en-GB" sz="8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School reopens to pupils</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3.1 begins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55779749"/>
                  </a:ext>
                </a:extLst>
              </a:tr>
              <a:tr h="268811">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Monday 1</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st</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May</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Bank holiday – school closed to all pupils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10008523"/>
                  </a:ext>
                </a:extLst>
              </a:tr>
              <a:tr h="268811">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Thursday 4</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May</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Teacher training day – school closed to all pupils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4009806"/>
                  </a:ext>
                </a:extLst>
              </a:tr>
              <a:tr h="385279">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Friday 26</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May</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3.1 finishes. School closes for half term at 1pm </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(Friday club provision is on for those who need it)</a:t>
                      </a:r>
                    </a:p>
                    <a:p>
                      <a:pPr>
                        <a:lnSpc>
                          <a:spcPct val="107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3543012"/>
                  </a:ext>
                </a:extLst>
              </a:tr>
              <a:tr h="268811">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Monday 5</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th</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June</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School reopens to pupils</a:t>
                      </a:r>
                    </a:p>
                    <a:p>
                      <a:pPr>
                        <a:lnSpc>
                          <a:spcPct val="107000"/>
                        </a:lnSpc>
                        <a:spcAft>
                          <a:spcPts val="0"/>
                        </a:spcAft>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Term 3.2 begins</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4274088"/>
                  </a:ext>
                </a:extLst>
              </a:tr>
              <a:tr h="390989">
                <a:tc vMerge="1">
                  <a:txBody>
                    <a:bodyPr/>
                    <a:lstStyle/>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75" marR="491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Friday 21</a:t>
                      </a:r>
                      <a:r>
                        <a:rPr lang="en-GB" sz="800" b="1" baseline="30000"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st</a:t>
                      </a:r>
                      <a:r>
                        <a:rPr lang="en-GB" sz="800" b="1" dirty="0">
                          <a:solidFill>
                            <a:srgbClr val="92D050"/>
                          </a:solidFill>
                          <a:effectLst/>
                          <a:latin typeface="Letter-join Plus 6" panose="02000505000000020003" pitchFamily="50" charset="0"/>
                          <a:ea typeface="Calibri" panose="020F0502020204030204" pitchFamily="34" charset="0"/>
                          <a:cs typeface="Times New Roman" panose="02020603050405020304" pitchFamily="18" charset="0"/>
                        </a:rPr>
                        <a:t> July </a:t>
                      </a: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lang="en-GB" sz="800" dirty="0">
                          <a:effectLst/>
                          <a:latin typeface="Letter-join Plus 6" panose="02000505000000020003" pitchFamily="50" charset="0"/>
                          <a:ea typeface="Calibri" panose="020F0502020204030204" pitchFamily="34" charset="0"/>
                          <a:cs typeface="Times New Roman" panose="02020603050405020304" pitchFamily="18" charset="0"/>
                        </a:rPr>
                        <a:t>School closes for pupils for summer holidays at 1pm (No Friday Club provision)</a:t>
                      </a:r>
                    </a:p>
                    <a:p>
                      <a:pPr>
                        <a:lnSpc>
                          <a:spcPct val="107000"/>
                        </a:lnSpc>
                        <a:spcAft>
                          <a:spcPts val="0"/>
                        </a:spcAft>
                      </a:pPr>
                      <a:endParaRPr lang="en-GB" sz="800" dirty="0">
                        <a:effectLst/>
                        <a:latin typeface="Letter-join Plus 6" panose="02000505000000020003" pitchFamily="50" charset="0"/>
                        <a:ea typeface="Calibri" panose="020F0502020204030204" pitchFamily="34" charset="0"/>
                        <a:cs typeface="Times New Roman" panose="02020603050405020304" pitchFamily="18" charset="0"/>
                      </a:endParaRPr>
                    </a:p>
                  </a:txBody>
                  <a:tcPr marL="49175" marR="49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3080035"/>
                  </a:ext>
                </a:extLst>
              </a:tr>
            </a:tbl>
          </a:graphicData>
        </a:graphic>
      </p:graphicFrame>
      <p:sp>
        <p:nvSpPr>
          <p:cNvPr id="3" name="Content Placeholder 2">
            <a:extLst>
              <a:ext uri="{FF2B5EF4-FFF2-40B4-BE49-F238E27FC236}">
                <a16:creationId xmlns:a16="http://schemas.microsoft.com/office/drawing/2014/main" id="{2241CF8F-4DFF-332A-5526-48B960B38EEB}"/>
              </a:ext>
            </a:extLst>
          </p:cNvPr>
          <p:cNvSpPr txBox="1">
            <a:spLocks/>
          </p:cNvSpPr>
          <p:nvPr/>
        </p:nvSpPr>
        <p:spPr>
          <a:xfrm>
            <a:off x="224724" y="111379"/>
            <a:ext cx="5151035" cy="1550216"/>
          </a:xfrm>
          <a:prstGeom prst="rect">
            <a:avLst/>
          </a:prstGeom>
        </p:spPr>
        <p:txBody>
          <a:bodyPr>
            <a:normAutofit fontScale="92500" lnSpcReduction="1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Wingdings 3" charset="2"/>
              <a:buNone/>
            </a:pPr>
            <a:r>
              <a:rPr lang="en-GB" sz="1200" b="1" u="sng" dirty="0">
                <a:solidFill>
                  <a:schemeClr val="accent1"/>
                </a:solidFill>
                <a:latin typeface="Letter-join Plus 6" panose="02000505000000020003" pitchFamily="50" charset="0"/>
                <a:sym typeface="Wingdings" panose="05000000000000000000" pitchFamily="2" charset="2"/>
              </a:rPr>
              <a:t>Academic Year Calendar Dates:</a:t>
            </a:r>
          </a:p>
          <a:p>
            <a:pPr marL="0" indent="0">
              <a:buFont typeface="Wingdings 3" charset="2"/>
              <a:buNone/>
            </a:pPr>
            <a:r>
              <a:rPr lang="en-GB" sz="1200" dirty="0">
                <a:solidFill>
                  <a:schemeClr val="tx1"/>
                </a:solidFill>
                <a:latin typeface="Letter-join Plus 6" panose="02000505000000020003" pitchFamily="50" charset="0"/>
                <a:sym typeface="Wingdings" panose="05000000000000000000" pitchFamily="2" charset="2"/>
              </a:rPr>
              <a:t>The main school calendar dates for next academic year are shown in the table below. These clearly identify planned teacher training dates, term start dates and end dates too. Any necessary amendments or additions will always be communicated with parents as quickly as possible to minimise disruption to commitments such as work and childcare.</a:t>
            </a:r>
          </a:p>
          <a:p>
            <a:pPr marL="0" indent="0">
              <a:buFont typeface="Wingdings 3" charset="2"/>
              <a:buNone/>
            </a:pPr>
            <a:r>
              <a:rPr lang="en-GB" sz="1200" dirty="0">
                <a:solidFill>
                  <a:schemeClr val="tx1"/>
                </a:solidFill>
                <a:latin typeface="Letter-join Plus 6" panose="02000505000000020003" pitchFamily="50" charset="0"/>
                <a:sym typeface="Wingdings" panose="05000000000000000000" pitchFamily="2" charset="2"/>
              </a:rPr>
              <a:t>A more detailed calendar overview which includes school events, celebrations and parent events will be sent out in September.</a:t>
            </a:r>
          </a:p>
          <a:p>
            <a:pPr marL="0" indent="0">
              <a:buFont typeface="Wingdings 3" charset="2"/>
              <a:buNone/>
            </a:pPr>
            <a:endParaRPr lang="en-GB" dirty="0">
              <a:solidFill>
                <a:schemeClr val="tx2"/>
              </a:solidFill>
              <a:latin typeface="Letter-join Plus 6" panose="02000505000000020003" pitchFamily="50" charset="0"/>
              <a:sym typeface="Wingdings" panose="05000000000000000000" pitchFamily="2" charset="2"/>
            </a:endParaRPr>
          </a:p>
          <a:p>
            <a:pPr marL="0" indent="0">
              <a:buFont typeface="Wingdings 3" charset="2"/>
              <a:buNone/>
            </a:pPr>
            <a:endParaRPr lang="en-GB" sz="1125" dirty="0">
              <a:latin typeface="Letter-join Plus 6" panose="02000505000000020003" pitchFamily="50" charset="0"/>
              <a:sym typeface="Wingdings" panose="05000000000000000000" pitchFamily="2" charset="2"/>
            </a:endParaRPr>
          </a:p>
          <a:p>
            <a:pPr marL="0" indent="0">
              <a:buFont typeface="Wingdings 3" charset="2"/>
              <a:buNone/>
            </a:pPr>
            <a:endParaRPr lang="en-GB" sz="1125" dirty="0">
              <a:solidFill>
                <a:srgbClr val="7030A0"/>
              </a:solidFill>
              <a:latin typeface="Letter-join Plus 6" panose="02000505000000020003" pitchFamily="50" charset="0"/>
            </a:endParaRPr>
          </a:p>
        </p:txBody>
      </p:sp>
      <p:pic>
        <p:nvPicPr>
          <p:cNvPr id="5" name="Picture 4" descr="Logo&#10;&#10;Description automatically generated">
            <a:extLst>
              <a:ext uri="{FF2B5EF4-FFF2-40B4-BE49-F238E27FC236}">
                <a16:creationId xmlns:a16="http://schemas.microsoft.com/office/drawing/2014/main" id="{B181E803-D78C-51B6-93ED-417D4A554E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221" y="233246"/>
            <a:ext cx="838055" cy="849798"/>
          </a:xfrm>
          <a:prstGeom prst="rect">
            <a:avLst/>
          </a:prstGeom>
          <a:noFill/>
          <a:ln>
            <a:noFill/>
          </a:ln>
          <a:effectLst/>
        </p:spPr>
      </p:pic>
      <p:sp>
        <p:nvSpPr>
          <p:cNvPr id="6" name="Text Box 6">
            <a:extLst>
              <a:ext uri="{FF2B5EF4-FFF2-40B4-BE49-F238E27FC236}">
                <a16:creationId xmlns:a16="http://schemas.microsoft.com/office/drawing/2014/main" id="{EA647DB9-D025-6EED-C5AD-E7445C11DD9C}"/>
              </a:ext>
            </a:extLst>
          </p:cNvPr>
          <p:cNvSpPr txBox="1">
            <a:spLocks noChangeArrowheads="1"/>
          </p:cNvSpPr>
          <p:nvPr/>
        </p:nvSpPr>
        <p:spPr bwMode="auto">
          <a:xfrm>
            <a:off x="402224" y="9504168"/>
            <a:ext cx="5009967"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514350" eaLnBrk="0" fontAlgn="base" hangingPunct="0">
              <a:spcBef>
                <a:spcPct val="0"/>
              </a:spcBef>
              <a:spcAft>
                <a:spcPct val="0"/>
              </a:spcAft>
            </a:pPr>
            <a:r>
              <a:rPr lang="en-GB" altLang="en-US" sz="1575" b="1" dirty="0">
                <a:solidFill>
                  <a:srgbClr val="7030A0"/>
                </a:solidFill>
                <a:latin typeface="Bradley Hand ITC" panose="03070402050302030203" pitchFamily="66" charset="0"/>
              </a:rPr>
              <a:t>Aspire to be more not to have more</a:t>
            </a:r>
            <a:endParaRPr lang="en-US" altLang="en-US" sz="1575" dirty="0">
              <a:solidFill>
                <a:srgbClr val="7030A0"/>
              </a:solidFill>
              <a:latin typeface="Bradley Hand ITC" panose="03070402050302030203" pitchFamily="66" charset="0"/>
            </a:endParaRPr>
          </a:p>
        </p:txBody>
      </p:sp>
    </p:spTree>
    <p:extLst>
      <p:ext uri="{BB962C8B-B14F-4D97-AF65-F5344CB8AC3E}">
        <p14:creationId xmlns:p14="http://schemas.microsoft.com/office/powerpoint/2010/main" val="3064446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A52FE-0F1D-4A58-9757-46C81168B40E}"/>
              </a:ext>
            </a:extLst>
          </p:cNvPr>
          <p:cNvSpPr txBox="1"/>
          <p:nvPr/>
        </p:nvSpPr>
        <p:spPr>
          <a:xfrm>
            <a:off x="1081758" y="7337084"/>
            <a:ext cx="4485725" cy="2062103"/>
          </a:xfrm>
          <a:prstGeom prst="rect">
            <a:avLst/>
          </a:prstGeom>
          <a:noFill/>
        </p:spPr>
        <p:txBody>
          <a:bodyPr wrap="square" rtlCol="0">
            <a:spAutoFit/>
          </a:bodyPr>
          <a:lstStyle/>
          <a:p>
            <a:pPr algn="ctr"/>
            <a:r>
              <a:rPr lang="en-GB" sz="1600" dirty="0">
                <a:latin typeface="Letter-join Plus 6" panose="02000505000000020003" pitchFamily="50" charset="0"/>
              </a:rPr>
              <a:t>Prince Albert Primary School</a:t>
            </a:r>
          </a:p>
          <a:p>
            <a:pPr algn="ctr"/>
            <a:r>
              <a:rPr lang="en-GB" sz="1600" dirty="0">
                <a:latin typeface="Letter-join Plus 6" panose="02000505000000020003" pitchFamily="50" charset="0"/>
              </a:rPr>
              <a:t>Albert Rd</a:t>
            </a:r>
          </a:p>
          <a:p>
            <a:pPr algn="ctr"/>
            <a:r>
              <a:rPr lang="en-GB" sz="1600" dirty="0">
                <a:latin typeface="Letter-join Plus 6" panose="02000505000000020003" pitchFamily="50" charset="0"/>
              </a:rPr>
              <a:t>Aston</a:t>
            </a:r>
          </a:p>
          <a:p>
            <a:pPr algn="ctr"/>
            <a:r>
              <a:rPr lang="en-GB" sz="1600" dirty="0">
                <a:latin typeface="Letter-join Plus 6" panose="02000505000000020003" pitchFamily="50" charset="0"/>
              </a:rPr>
              <a:t>B6 5NH</a:t>
            </a:r>
          </a:p>
          <a:p>
            <a:pPr algn="ctr"/>
            <a:r>
              <a:rPr lang="en-GB" sz="1600" dirty="0">
                <a:latin typeface="Letter-join Plus 6" panose="02000505000000020003" pitchFamily="50" charset="0"/>
              </a:rPr>
              <a:t>Telephone: 0121 327 0594</a:t>
            </a:r>
          </a:p>
          <a:p>
            <a:pPr algn="ctr"/>
            <a:r>
              <a:rPr lang="en-GB" sz="1600" dirty="0">
                <a:latin typeface="Letter-join Plus 6" panose="02000505000000020003" pitchFamily="50" charset="0"/>
              </a:rPr>
              <a:t>Email: </a:t>
            </a:r>
            <a:r>
              <a:rPr lang="en-GB" sz="1600" dirty="0">
                <a:solidFill>
                  <a:srgbClr val="7030A0"/>
                </a:solidFill>
                <a:latin typeface="Letter-join Plus 6" panose="02000505000000020003" pitchFamily="50" charset="0"/>
                <a:hlinkClick r:id="rId2"/>
              </a:rPr>
              <a:t>enquiry@princealbert.bham.sch.uk</a:t>
            </a:r>
            <a:endParaRPr lang="en-GB" sz="1600" dirty="0">
              <a:solidFill>
                <a:srgbClr val="7030A0"/>
              </a:solidFill>
              <a:latin typeface="Letter-join Plus 6" panose="02000505000000020003" pitchFamily="50" charset="0"/>
            </a:endParaRPr>
          </a:p>
          <a:p>
            <a:pPr algn="ctr"/>
            <a:r>
              <a:rPr lang="en-GB" sz="1600" dirty="0">
                <a:solidFill>
                  <a:srgbClr val="7030A0"/>
                </a:solidFill>
                <a:latin typeface="Letter-join Plus 6" panose="02000505000000020003" pitchFamily="50" charset="0"/>
              </a:rPr>
              <a:t>Twitter: @paprimary</a:t>
            </a:r>
          </a:p>
          <a:p>
            <a:pPr algn="ctr"/>
            <a:r>
              <a:rPr lang="en-GB" sz="1600" dirty="0">
                <a:latin typeface="Letter-join Plus 6" panose="02000505000000020003" pitchFamily="50" charset="0"/>
              </a:rPr>
              <a:t>Website: www.princealbert.bham.sch.uk</a:t>
            </a:r>
          </a:p>
        </p:txBody>
      </p:sp>
      <p:pic>
        <p:nvPicPr>
          <p:cNvPr id="5" name="Picture 4" descr="Logo&#10;&#10;Description automatically generated">
            <a:extLst>
              <a:ext uri="{FF2B5EF4-FFF2-40B4-BE49-F238E27FC236}">
                <a16:creationId xmlns:a16="http://schemas.microsoft.com/office/drawing/2014/main" id="{243DB229-726A-7066-77D0-B3DC0F3CBD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4871" y="2781355"/>
            <a:ext cx="2390874" cy="2424376"/>
          </a:xfrm>
          <a:prstGeom prst="rect">
            <a:avLst/>
          </a:prstGeom>
          <a:noFill/>
          <a:ln>
            <a:noFill/>
          </a:ln>
          <a:effectLst/>
        </p:spPr>
      </p:pic>
    </p:spTree>
    <p:extLst>
      <p:ext uri="{BB962C8B-B14F-4D97-AF65-F5344CB8AC3E}">
        <p14:creationId xmlns:p14="http://schemas.microsoft.com/office/powerpoint/2010/main" val="389697163"/>
      </p:ext>
    </p:extLst>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10480</TotalTime>
  <Words>2198</Words>
  <Application>Microsoft Office PowerPoint</Application>
  <PresentationFormat>A4 Paper (210x297 mm)</PresentationFormat>
  <Paragraphs>186</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Bradley Hand ITC</vt:lpstr>
      <vt:lpstr>Calibri</vt:lpstr>
      <vt:lpstr>Letter-join Plus 6</vt:lpstr>
      <vt:lpstr>Symbol</vt:lpstr>
      <vt:lpstr>Trebuchet MS</vt:lpstr>
      <vt:lpstr>Wingdings</vt:lpstr>
      <vt:lpstr>Wingdings 3</vt:lpstr>
      <vt:lpstr>Facet</vt:lpstr>
      <vt:lpstr>September 2022  The new academic year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Highfield Junior and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2018-2019</dc:title>
  <dc:creator>Mrs L MIDDLETON (hifield)</dc:creator>
  <cp:lastModifiedBy>Miss M Davies</cp:lastModifiedBy>
  <cp:revision>172</cp:revision>
  <cp:lastPrinted>2022-07-12T12:44:21Z</cp:lastPrinted>
  <dcterms:created xsi:type="dcterms:W3CDTF">2018-07-06T06:43:41Z</dcterms:created>
  <dcterms:modified xsi:type="dcterms:W3CDTF">2022-07-18T13:14:13Z</dcterms:modified>
</cp:coreProperties>
</file>